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9"/>
  </p:notesMasterIdLst>
  <p:sldIdLst>
    <p:sldId id="256" r:id="rId5"/>
    <p:sldId id="528" r:id="rId6"/>
    <p:sldId id="261" r:id="rId7"/>
    <p:sldId id="529"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14D"/>
    <a:srgbClr val="004E7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D02CBF1-937F-47D5-8B0E-D5623925AA32}" v="264" dt="2025-03-05T00:02:28.468"/>
    <p1510:client id="{2A329D9B-1EA3-41E9-998E-F9C1B3EDA586}" v="24" dt="2025-03-04T23:47:22.045"/>
    <p1510:client id="{382E765A-7A48-42F5-820C-83560CEF38C7}" v="22" dt="2025-03-04T21:58:12.15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8" d="100"/>
          <a:sy n="48" d="100"/>
        </p:scale>
        <p:origin x="216" y="4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notesMaster" Target="notesMasters/notesMaster1.xml"/><Relationship Id="rId14"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B14E81-70CD-46C0-88FF-B77D18962F33}" type="datetimeFigureOut">
              <a:rPr lang="en-US" smtClean="0"/>
              <a:t>3/12/2025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06FCD0-1D65-46BA-BE27-6CE1CE197DC6}" type="slidenum">
              <a:rPr lang="en-US" smtClean="0"/>
              <a:t>‹#›</a:t>
            </a:fld>
            <a:endParaRPr lang="en-US"/>
          </a:p>
        </p:txBody>
      </p:sp>
    </p:spTree>
    <p:extLst>
      <p:ext uri="{BB962C8B-B14F-4D97-AF65-F5344CB8AC3E}">
        <p14:creationId xmlns:p14="http://schemas.microsoft.com/office/powerpoint/2010/main" val="9926416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a:effectLst/>
              </a:rPr>
              <a:t>State Water Resources Control Board and the nine Regional Water Quality Control Boards</a:t>
            </a:r>
            <a:r>
              <a:rPr lang="en-US" sz="1200"/>
              <a:t> are responsible for protecting California’s water quality under the federal Clean Water Act and the state’s Porter-Cologne Water Quality Control Act.</a:t>
            </a:r>
          </a:p>
          <a:p>
            <a:endParaRPr lang="en-US">
              <a:cs typeface="Calibri"/>
            </a:endParaRPr>
          </a:p>
        </p:txBody>
      </p:sp>
      <p:sp>
        <p:nvSpPr>
          <p:cNvPr id="4" name="Slide Number Placeholder 3"/>
          <p:cNvSpPr>
            <a:spLocks noGrp="1"/>
          </p:cNvSpPr>
          <p:nvPr>
            <p:ph type="sldNum" sz="quarter" idx="5"/>
          </p:nvPr>
        </p:nvSpPr>
        <p:spPr/>
        <p:txBody>
          <a:bodyPr/>
          <a:lstStyle/>
          <a:p>
            <a:fld id="{27118157-AE3F-40CB-B0F1-55ADF8CCC8B8}" type="slidenum">
              <a:rPr lang="en-US" smtClean="0"/>
              <a:t>2</a:t>
            </a:fld>
            <a:endParaRPr lang="en-US"/>
          </a:p>
        </p:txBody>
      </p:sp>
    </p:spTree>
    <p:extLst>
      <p:ext uri="{BB962C8B-B14F-4D97-AF65-F5344CB8AC3E}">
        <p14:creationId xmlns:p14="http://schemas.microsoft.com/office/powerpoint/2010/main" val="54646699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D466B0E-E483-4FEE-8D84-A0ADE38B6EB0}"/>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84A83DE-6F33-46FC-ABF4-806425B3EEA5}"/>
              </a:ext>
            </a:extLst>
          </p:cNvPr>
          <p:cNvSpPr>
            <a:spLocks noGrp="1"/>
          </p:cNvSpPr>
          <p:nvPr>
            <p:ph type="ctrTitle"/>
          </p:nvPr>
        </p:nvSpPr>
        <p:spPr>
          <a:xfrm>
            <a:off x="1523999" y="136525"/>
            <a:ext cx="10483121" cy="2276891"/>
          </a:xfrm>
        </p:spPr>
        <p:txBody>
          <a:bodyPr anchor="t">
            <a:normAutofit/>
          </a:bodyPr>
          <a:lstStyle>
            <a:lvl1pPr algn="r">
              <a:defRPr sz="6600">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CED7D661-7BB0-4687-9A64-1828D636818A}"/>
              </a:ext>
            </a:extLst>
          </p:cNvPr>
          <p:cNvSpPr>
            <a:spLocks noGrp="1"/>
          </p:cNvSpPr>
          <p:nvPr>
            <p:ph type="subTitle" idx="1"/>
          </p:nvPr>
        </p:nvSpPr>
        <p:spPr>
          <a:xfrm>
            <a:off x="2863120" y="2549941"/>
            <a:ext cx="9144000" cy="1152629"/>
          </a:xfrm>
        </p:spPr>
        <p:txBody>
          <a:bodyPr>
            <a:normAutofit/>
          </a:bodyPr>
          <a:lstStyle>
            <a:lvl1pPr marL="0" indent="0" algn="r">
              <a:buNone/>
              <a:defRPr sz="4000">
                <a:solidFill>
                  <a:schemeClr val="accent5">
                    <a:lumMod val="20000"/>
                    <a:lumOff val="80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10" name="Picture 9">
            <a:extLst>
              <a:ext uri="{FF2B5EF4-FFF2-40B4-BE49-F238E27FC236}">
                <a16:creationId xmlns:a16="http://schemas.microsoft.com/office/drawing/2014/main" id="{DDAC4E27-E980-4F71-8F86-5CC9BE84056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3167" y="4684924"/>
            <a:ext cx="2225046" cy="1345285"/>
          </a:xfrm>
          <a:prstGeom prst="rect">
            <a:avLst/>
          </a:prstGeom>
        </p:spPr>
      </p:pic>
      <p:sp>
        <p:nvSpPr>
          <p:cNvPr id="19" name="Text Placeholder 18">
            <a:extLst>
              <a:ext uri="{FF2B5EF4-FFF2-40B4-BE49-F238E27FC236}">
                <a16:creationId xmlns:a16="http://schemas.microsoft.com/office/drawing/2014/main" id="{2D9558C0-FB6A-4F5E-9A90-0D6B3C7233EB}"/>
              </a:ext>
            </a:extLst>
          </p:cNvPr>
          <p:cNvSpPr>
            <a:spLocks noGrp="1"/>
          </p:cNvSpPr>
          <p:nvPr>
            <p:ph type="body" sz="quarter" idx="10" hasCustomPrompt="1"/>
          </p:nvPr>
        </p:nvSpPr>
        <p:spPr>
          <a:xfrm>
            <a:off x="1" y="6184757"/>
            <a:ext cx="12192000" cy="670258"/>
          </a:xfrm>
          <a:solidFill>
            <a:srgbClr val="004E7D"/>
          </a:solidFill>
        </p:spPr>
        <p:txBody>
          <a:bodyPr anchor="ctr">
            <a:normAutofit/>
          </a:bodyPr>
          <a:lstStyle>
            <a:lvl1pPr marL="0" indent="0" algn="r">
              <a:buNone/>
              <a:defRPr sz="32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Add unit name, date</a:t>
            </a:r>
          </a:p>
        </p:txBody>
      </p:sp>
    </p:spTree>
    <p:extLst>
      <p:ext uri="{BB962C8B-B14F-4D97-AF65-F5344CB8AC3E}">
        <p14:creationId xmlns:p14="http://schemas.microsoft.com/office/powerpoint/2010/main" val="10729130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38BDE-65BA-4B6B-97DF-BF4FA6B5334F}"/>
              </a:ext>
            </a:extLst>
          </p:cNvPr>
          <p:cNvSpPr>
            <a:spLocks noGrp="1"/>
          </p:cNvSpPr>
          <p:nvPr>
            <p:ph type="title"/>
          </p:nvPr>
        </p:nvSpPr>
        <p:spPr/>
        <p:txBody>
          <a:bodyPr/>
          <a:lstStyle/>
          <a:p>
            <a:r>
              <a:rPr lang="en-US"/>
              <a:t>Click to edit Master title style</a:t>
            </a:r>
          </a:p>
        </p:txBody>
      </p:sp>
      <p:sp>
        <p:nvSpPr>
          <p:cNvPr id="5" name="Text Placeholder 4">
            <a:extLst>
              <a:ext uri="{FF2B5EF4-FFF2-40B4-BE49-F238E27FC236}">
                <a16:creationId xmlns:a16="http://schemas.microsoft.com/office/drawing/2014/main" id="{2B256224-5D0E-432A-9251-CCF542A9C27E}"/>
              </a:ext>
            </a:extLst>
          </p:cNvPr>
          <p:cNvSpPr>
            <a:spLocks noGrp="1"/>
          </p:cNvSpPr>
          <p:nvPr>
            <p:ph type="body" sz="quarter" idx="11"/>
          </p:nvPr>
        </p:nvSpPr>
        <p:spPr>
          <a:xfrm>
            <a:off x="838200" y="1828800"/>
            <a:ext cx="10515600" cy="4559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a:extLst>
              <a:ext uri="{FF2B5EF4-FFF2-40B4-BE49-F238E27FC236}">
                <a16:creationId xmlns:a16="http://schemas.microsoft.com/office/drawing/2014/main" id="{354E5EDB-6AF8-4152-9C68-2338E501B157}"/>
              </a:ext>
            </a:extLst>
          </p:cNvPr>
          <p:cNvSpPr>
            <a:spLocks noGrp="1"/>
          </p:cNvSpPr>
          <p:nvPr>
            <p:ph type="sldNum" sz="quarter" idx="4"/>
          </p:nvPr>
        </p:nvSpPr>
        <p:spPr>
          <a:xfrm>
            <a:off x="0" y="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5CFC30-E45D-4431-B46B-489B270F7815}" type="slidenum">
              <a:rPr lang="en-US" smtClean="0"/>
              <a:pPr/>
              <a:t>‹#›</a:t>
            </a:fld>
            <a:endParaRPr lang="en-US"/>
          </a:p>
        </p:txBody>
      </p:sp>
    </p:spTree>
    <p:extLst>
      <p:ext uri="{BB962C8B-B14F-4D97-AF65-F5344CB8AC3E}">
        <p14:creationId xmlns:p14="http://schemas.microsoft.com/office/powerpoint/2010/main" val="13126943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8D5DF6-9BB8-488B-9824-01BD900C653B}"/>
              </a:ext>
            </a:extLst>
          </p:cNvPr>
          <p:cNvSpPr>
            <a:spLocks noGrp="1"/>
          </p:cNvSpPr>
          <p:nvPr>
            <p:ph type="title"/>
          </p:nvPr>
        </p:nvSpPr>
        <p:spPr/>
        <p:txBody>
          <a:bodyPr/>
          <a:lstStyle/>
          <a:p>
            <a:r>
              <a:rPr lang="en-US"/>
              <a:t>Click to edit Master title style</a:t>
            </a:r>
          </a:p>
        </p:txBody>
      </p:sp>
      <p:sp>
        <p:nvSpPr>
          <p:cNvPr id="3" name="Slide Number Placeholder 5">
            <a:extLst>
              <a:ext uri="{FF2B5EF4-FFF2-40B4-BE49-F238E27FC236}">
                <a16:creationId xmlns:a16="http://schemas.microsoft.com/office/drawing/2014/main" id="{453490F0-8170-4391-A0D8-5BCDC25C7157}"/>
              </a:ext>
            </a:extLst>
          </p:cNvPr>
          <p:cNvSpPr>
            <a:spLocks noGrp="1"/>
          </p:cNvSpPr>
          <p:nvPr>
            <p:ph type="sldNum" sz="quarter" idx="4"/>
          </p:nvPr>
        </p:nvSpPr>
        <p:spPr>
          <a:xfrm>
            <a:off x="0" y="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5CFC30-E45D-4431-B46B-489B270F7815}" type="slidenum">
              <a:rPr lang="en-US" smtClean="0"/>
              <a:pPr/>
              <a:t>‹#›</a:t>
            </a:fld>
            <a:endParaRPr lang="en-US"/>
          </a:p>
        </p:txBody>
      </p:sp>
    </p:spTree>
    <p:extLst>
      <p:ext uri="{BB962C8B-B14F-4D97-AF65-F5344CB8AC3E}">
        <p14:creationId xmlns:p14="http://schemas.microsoft.com/office/powerpoint/2010/main" val="23559519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6BBBAD-B645-468D-A0A0-824BD868BDE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0EDD4BC-239F-4B09-82B8-E1249821764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4E1B32B-1CA6-4C7E-9C3F-B8224781A8B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a:extLst>
              <a:ext uri="{FF2B5EF4-FFF2-40B4-BE49-F238E27FC236}">
                <a16:creationId xmlns:a16="http://schemas.microsoft.com/office/drawing/2014/main" id="{902A0BC9-CFE2-4DC0-AD67-FA502169F706}"/>
              </a:ext>
            </a:extLst>
          </p:cNvPr>
          <p:cNvSpPr>
            <a:spLocks noGrp="1"/>
          </p:cNvSpPr>
          <p:nvPr>
            <p:ph type="sldNum" sz="quarter" idx="4"/>
          </p:nvPr>
        </p:nvSpPr>
        <p:spPr>
          <a:xfrm>
            <a:off x="0" y="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5CFC30-E45D-4431-B46B-489B270F7815}" type="slidenum">
              <a:rPr lang="en-US" smtClean="0"/>
              <a:pPr/>
              <a:t>‹#›</a:t>
            </a:fld>
            <a:endParaRPr lang="en-US"/>
          </a:p>
        </p:txBody>
      </p:sp>
    </p:spTree>
    <p:extLst>
      <p:ext uri="{BB962C8B-B14F-4D97-AF65-F5344CB8AC3E}">
        <p14:creationId xmlns:p14="http://schemas.microsoft.com/office/powerpoint/2010/main" val="38153389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6C4E0-EBAC-4E7C-BE28-BC0FFD07F3C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865D8B0-934B-4C02-BD23-78E9CD5A511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5C2C38B-656C-42A7-A45B-4523264C966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943314E-D827-488E-99B8-DF6687915D4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FD87AB4-C19B-4A84-AFAC-629878771F8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a:extLst>
              <a:ext uri="{FF2B5EF4-FFF2-40B4-BE49-F238E27FC236}">
                <a16:creationId xmlns:a16="http://schemas.microsoft.com/office/drawing/2014/main" id="{D33140AC-0AF7-4644-B94F-AA172F30B9C4}"/>
              </a:ext>
            </a:extLst>
          </p:cNvPr>
          <p:cNvSpPr>
            <a:spLocks noGrp="1"/>
          </p:cNvSpPr>
          <p:nvPr>
            <p:ph type="sldNum" sz="quarter" idx="10"/>
          </p:nvPr>
        </p:nvSpPr>
        <p:spPr>
          <a:xfrm>
            <a:off x="0" y="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5CFC30-E45D-4431-B46B-489B270F7815}" type="slidenum">
              <a:rPr lang="en-US" smtClean="0"/>
              <a:pPr/>
              <a:t>‹#›</a:t>
            </a:fld>
            <a:endParaRPr lang="en-US"/>
          </a:p>
        </p:txBody>
      </p:sp>
    </p:spTree>
    <p:extLst>
      <p:ext uri="{BB962C8B-B14F-4D97-AF65-F5344CB8AC3E}">
        <p14:creationId xmlns:p14="http://schemas.microsoft.com/office/powerpoint/2010/main" val="7217326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F8CD-4C6C-4B3F-B751-4FFF43BC5051}"/>
              </a:ext>
            </a:extLst>
          </p:cNvPr>
          <p:cNvSpPr>
            <a:spLocks noGrp="1"/>
          </p:cNvSpPr>
          <p:nvPr>
            <p:ph type="title"/>
          </p:nvPr>
        </p:nvSpPr>
        <p:spPr/>
        <p:txBody>
          <a:bodyPr/>
          <a:lstStyle/>
          <a:p>
            <a:r>
              <a:rPr lang="en-US"/>
              <a:t>Click to edit Master title style</a:t>
            </a:r>
          </a:p>
        </p:txBody>
      </p:sp>
      <p:sp>
        <p:nvSpPr>
          <p:cNvPr id="3" name="Slide Number Placeholder 5">
            <a:extLst>
              <a:ext uri="{FF2B5EF4-FFF2-40B4-BE49-F238E27FC236}">
                <a16:creationId xmlns:a16="http://schemas.microsoft.com/office/drawing/2014/main" id="{C350CB95-F3D1-49A5-BC14-8EB7A27CD120}"/>
              </a:ext>
            </a:extLst>
          </p:cNvPr>
          <p:cNvSpPr>
            <a:spLocks noGrp="1"/>
          </p:cNvSpPr>
          <p:nvPr>
            <p:ph type="sldNum" sz="quarter" idx="4"/>
          </p:nvPr>
        </p:nvSpPr>
        <p:spPr>
          <a:xfrm>
            <a:off x="0" y="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5CFC30-E45D-4431-B46B-489B270F7815}" type="slidenum">
              <a:rPr lang="en-US" smtClean="0"/>
              <a:pPr/>
              <a:t>‹#›</a:t>
            </a:fld>
            <a:endParaRPr lang="en-US"/>
          </a:p>
        </p:txBody>
      </p:sp>
    </p:spTree>
    <p:extLst>
      <p:ext uri="{BB962C8B-B14F-4D97-AF65-F5344CB8AC3E}">
        <p14:creationId xmlns:p14="http://schemas.microsoft.com/office/powerpoint/2010/main" val="17238279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2F6AD44F-B14C-49C0-AED4-3E198278EE07}"/>
              </a:ext>
            </a:extLst>
          </p:cNvPr>
          <p:cNvSpPr>
            <a:spLocks noGrp="1"/>
          </p:cNvSpPr>
          <p:nvPr>
            <p:ph type="sldNum" sz="quarter" idx="4"/>
          </p:nvPr>
        </p:nvSpPr>
        <p:spPr>
          <a:xfrm>
            <a:off x="0" y="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5CFC30-E45D-4431-B46B-489B270F7815}" type="slidenum">
              <a:rPr lang="en-US" smtClean="0"/>
              <a:pPr/>
              <a:t>‹#›</a:t>
            </a:fld>
            <a:endParaRPr lang="en-US"/>
          </a:p>
        </p:txBody>
      </p:sp>
    </p:spTree>
    <p:extLst>
      <p:ext uri="{BB962C8B-B14F-4D97-AF65-F5344CB8AC3E}">
        <p14:creationId xmlns:p14="http://schemas.microsoft.com/office/powerpoint/2010/main" val="29497847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4D1753-75BC-4FDC-AE08-599116BAE23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C28BBF5-709A-4722-B5F8-25FBC94C169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058513D-2361-49C3-91F2-91FE1F67F57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Slide Number Placeholder 5">
            <a:extLst>
              <a:ext uri="{FF2B5EF4-FFF2-40B4-BE49-F238E27FC236}">
                <a16:creationId xmlns:a16="http://schemas.microsoft.com/office/drawing/2014/main" id="{54B372F2-DFE7-4D16-9E72-0BF710D2FB91}"/>
              </a:ext>
            </a:extLst>
          </p:cNvPr>
          <p:cNvSpPr>
            <a:spLocks noGrp="1"/>
          </p:cNvSpPr>
          <p:nvPr>
            <p:ph type="sldNum" sz="quarter" idx="4"/>
          </p:nvPr>
        </p:nvSpPr>
        <p:spPr>
          <a:xfrm>
            <a:off x="0" y="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5CFC30-E45D-4431-B46B-489B270F7815}" type="slidenum">
              <a:rPr lang="en-US" smtClean="0"/>
              <a:pPr/>
              <a:t>‹#›</a:t>
            </a:fld>
            <a:endParaRPr lang="en-US"/>
          </a:p>
        </p:txBody>
      </p:sp>
    </p:spTree>
    <p:extLst>
      <p:ext uri="{BB962C8B-B14F-4D97-AF65-F5344CB8AC3E}">
        <p14:creationId xmlns:p14="http://schemas.microsoft.com/office/powerpoint/2010/main" val="42145872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01EC3-AA2A-4057-A61B-9067410D3BB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8941CC7-C447-4EDF-914C-1D195793EC5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881F3ECE-0A62-4491-90EA-14E9675F7A3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Slide Number Placeholder 5">
            <a:extLst>
              <a:ext uri="{FF2B5EF4-FFF2-40B4-BE49-F238E27FC236}">
                <a16:creationId xmlns:a16="http://schemas.microsoft.com/office/drawing/2014/main" id="{6346D3DB-A94B-4828-AFE7-6B168D6EFBDB}"/>
              </a:ext>
            </a:extLst>
          </p:cNvPr>
          <p:cNvSpPr>
            <a:spLocks noGrp="1"/>
          </p:cNvSpPr>
          <p:nvPr>
            <p:ph type="sldNum" sz="quarter" idx="4"/>
          </p:nvPr>
        </p:nvSpPr>
        <p:spPr>
          <a:xfrm>
            <a:off x="0" y="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5CFC30-E45D-4431-B46B-489B270F7815}" type="slidenum">
              <a:rPr lang="en-US" smtClean="0"/>
              <a:pPr/>
              <a:t>‹#›</a:t>
            </a:fld>
            <a:endParaRPr lang="en-US"/>
          </a:p>
        </p:txBody>
      </p:sp>
    </p:spTree>
    <p:extLst>
      <p:ext uri="{BB962C8B-B14F-4D97-AF65-F5344CB8AC3E}">
        <p14:creationId xmlns:p14="http://schemas.microsoft.com/office/powerpoint/2010/main" val="966398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7AA4F-F7C5-4F1E-B565-B3F3268753B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D4FB3EC-F5BF-41AA-8C1C-07858890024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6216865-0BC3-419C-B2A7-075C04443A1C}"/>
              </a:ext>
            </a:extLst>
          </p:cNvPr>
          <p:cNvSpPr>
            <a:spLocks noGrp="1"/>
          </p:cNvSpPr>
          <p:nvPr>
            <p:ph type="dt" sz="half" idx="10"/>
          </p:nvPr>
        </p:nvSpPr>
        <p:spPr/>
        <p:txBody>
          <a:bodyPr/>
          <a:lstStyle/>
          <a:p>
            <a:fld id="{A9BF902B-7D9B-4B89-ACA2-D6B47F1244F7}" type="datetimeFigureOut">
              <a:rPr lang="en-US" smtClean="0"/>
              <a:t>3/12/2025</a:t>
            </a:fld>
            <a:endParaRPr lang="en-US"/>
          </a:p>
        </p:txBody>
      </p:sp>
      <p:sp>
        <p:nvSpPr>
          <p:cNvPr id="5" name="Footer Placeholder 4">
            <a:extLst>
              <a:ext uri="{FF2B5EF4-FFF2-40B4-BE49-F238E27FC236}">
                <a16:creationId xmlns:a16="http://schemas.microsoft.com/office/drawing/2014/main" id="{D09A49B3-2208-4F13-B0BD-786C5E6220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D1B7066-FD3D-43C1-9A1C-B6B0BB87FDC8}"/>
              </a:ext>
            </a:extLst>
          </p:cNvPr>
          <p:cNvSpPr>
            <a:spLocks noGrp="1"/>
          </p:cNvSpPr>
          <p:nvPr>
            <p:ph type="sldNum" sz="quarter" idx="12"/>
          </p:nvPr>
        </p:nvSpPr>
        <p:spPr/>
        <p:txBody>
          <a:bodyPr/>
          <a:lstStyle/>
          <a:p>
            <a:fld id="{790362DF-C9E3-43CD-9341-A46534176106}" type="slidenum">
              <a:rPr lang="en-US" smtClean="0"/>
              <a:t>‹#›</a:t>
            </a:fld>
            <a:endParaRPr lang="en-US"/>
          </a:p>
        </p:txBody>
      </p:sp>
    </p:spTree>
    <p:extLst>
      <p:ext uri="{BB962C8B-B14F-4D97-AF65-F5344CB8AC3E}">
        <p14:creationId xmlns:p14="http://schemas.microsoft.com/office/powerpoint/2010/main" val="13902497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A close up of a logo&#10;&#10;Description automatically generated">
            <a:extLst>
              <a:ext uri="{FF2B5EF4-FFF2-40B4-BE49-F238E27FC236}">
                <a16:creationId xmlns:a16="http://schemas.microsoft.com/office/drawing/2014/main" id="{7E744356-6CB2-4833-9D39-4BFF84675439}"/>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a:extLst>
              <a:ext uri="{FF2B5EF4-FFF2-40B4-BE49-F238E27FC236}">
                <a16:creationId xmlns:a16="http://schemas.microsoft.com/office/drawing/2014/main" id="{A17DB3DC-FA1C-495C-A457-8142B608420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ECEEADB-4591-4818-A152-E71E2043CDA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E616F29E-CD5C-4B44-9B8E-833F2FB9BC31}"/>
              </a:ext>
            </a:extLst>
          </p:cNvPr>
          <p:cNvSpPr>
            <a:spLocks noGrp="1"/>
          </p:cNvSpPr>
          <p:nvPr>
            <p:ph type="sldNum" sz="quarter" idx="4"/>
          </p:nvPr>
        </p:nvSpPr>
        <p:spPr>
          <a:xfrm>
            <a:off x="0" y="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5CFC30-E45D-4431-B46B-489B270F7815}" type="slidenum">
              <a:rPr lang="en-US" smtClean="0"/>
              <a:pPr/>
              <a:t>‹#›</a:t>
            </a:fld>
            <a:endParaRPr lang="en-US"/>
          </a:p>
        </p:txBody>
      </p:sp>
      <p:sp>
        <p:nvSpPr>
          <p:cNvPr id="4" name="TextBox 3">
            <a:extLst>
              <a:ext uri="{FF2B5EF4-FFF2-40B4-BE49-F238E27FC236}">
                <a16:creationId xmlns:a16="http://schemas.microsoft.com/office/drawing/2014/main" id="{0488AE23-902A-43B4-80BC-34B0AD3F115B}"/>
              </a:ext>
            </a:extLst>
          </p:cNvPr>
          <p:cNvSpPr txBox="1"/>
          <p:nvPr userDrawn="1"/>
        </p:nvSpPr>
        <p:spPr>
          <a:xfrm>
            <a:off x="0" y="6396335"/>
            <a:ext cx="12192000" cy="461665"/>
          </a:xfrm>
          <a:prstGeom prst="rect">
            <a:avLst/>
          </a:prstGeom>
          <a:solidFill>
            <a:srgbClr val="004E7D"/>
          </a:solidFill>
        </p:spPr>
        <p:txBody>
          <a:bodyPr wrap="square" rtlCol="0" anchor="ctr">
            <a:spAutoFit/>
          </a:bodyPr>
          <a:lstStyle/>
          <a:p>
            <a:pPr algn="r"/>
            <a:r>
              <a:rPr lang="en-US" sz="2400">
                <a:solidFill>
                  <a:schemeClr val="bg1"/>
                </a:solidFill>
              </a:rPr>
              <a:t>California Water Boards</a:t>
            </a:r>
          </a:p>
        </p:txBody>
      </p:sp>
    </p:spTree>
    <p:extLst>
      <p:ext uri="{BB962C8B-B14F-4D97-AF65-F5344CB8AC3E}">
        <p14:creationId xmlns:p14="http://schemas.microsoft.com/office/powerpoint/2010/main" val="3563498256"/>
      </p:ext>
    </p:extLst>
  </p:cSld>
  <p:clrMap bg1="lt1" tx1="dk1" bg2="lt2" tx2="dk2" accent1="accent1" accent2="accent2" accent3="accent3" accent4="accent4" accent5="accent5" accent6="accent6" hlink="hlink" folHlink="folHlink"/>
  <p:sldLayoutIdLst>
    <p:sldLayoutId id="2147483649" r:id="rId1"/>
    <p:sldLayoutId id="2147483659" r:id="rId2"/>
    <p:sldLayoutId id="2147483660" r:id="rId3"/>
    <p:sldLayoutId id="2147483652" r:id="rId4"/>
    <p:sldLayoutId id="2147483653" r:id="rId5"/>
    <p:sldLayoutId id="2147483654" r:id="rId6"/>
    <p:sldLayoutId id="2147483655" r:id="rId7"/>
    <p:sldLayoutId id="2147483656" r:id="rId8"/>
    <p:sldLayoutId id="2147483657" r:id="rId9"/>
    <p:sldLayoutId id="2147483661" r:id="rId10"/>
  </p:sldLayoutIdLst>
  <p:hf hdr="0" ftr="0" dt="0"/>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D1C373B9-551E-4F0A-B6FF-AAB47461DDF1}"/>
              </a:ext>
              <a:ext uri="{C183D7F6-B498-43B3-948B-1728B52AA6E4}">
                <adec:decorative xmlns:adec="http://schemas.microsoft.com/office/drawing/2017/decorative" val="1"/>
              </a:ext>
            </a:extLst>
          </p:cNvPr>
          <p:cNvSpPr>
            <a:spLocks noGrp="1"/>
          </p:cNvSpPr>
          <p:nvPr>
            <p:ph type="body" sz="quarter" idx="10"/>
          </p:nvPr>
        </p:nvSpPr>
        <p:spPr/>
        <p:txBody>
          <a:bodyPr/>
          <a:lstStyle/>
          <a:p>
            <a:r>
              <a:rPr lang="en-US"/>
              <a:t> </a:t>
            </a:r>
          </a:p>
        </p:txBody>
      </p:sp>
      <p:sp>
        <p:nvSpPr>
          <p:cNvPr id="3" name="Subtitle 2">
            <a:extLst>
              <a:ext uri="{FF2B5EF4-FFF2-40B4-BE49-F238E27FC236}">
                <a16:creationId xmlns:a16="http://schemas.microsoft.com/office/drawing/2014/main" id="{8462484C-1499-4EBF-AE7D-A9BC2C925AF0}"/>
              </a:ext>
            </a:extLst>
          </p:cNvPr>
          <p:cNvSpPr>
            <a:spLocks noGrp="1"/>
          </p:cNvSpPr>
          <p:nvPr>
            <p:ph type="subTitle" idx="1"/>
          </p:nvPr>
        </p:nvSpPr>
        <p:spPr>
          <a:xfrm>
            <a:off x="2193560" y="3429000"/>
            <a:ext cx="9144000" cy="1152629"/>
          </a:xfrm>
        </p:spPr>
        <p:txBody>
          <a:bodyPr/>
          <a:lstStyle/>
          <a:p>
            <a:r>
              <a:rPr lang="en-US"/>
              <a:t>March 13, 2025</a:t>
            </a:r>
          </a:p>
        </p:txBody>
      </p:sp>
      <p:sp>
        <p:nvSpPr>
          <p:cNvPr id="2" name="Title 1">
            <a:extLst>
              <a:ext uri="{FF2B5EF4-FFF2-40B4-BE49-F238E27FC236}">
                <a16:creationId xmlns:a16="http://schemas.microsoft.com/office/drawing/2014/main" id="{42DECFF9-7B4A-4F58-8204-051DF9D8BCA2}"/>
              </a:ext>
            </a:extLst>
          </p:cNvPr>
          <p:cNvSpPr>
            <a:spLocks noGrp="1"/>
          </p:cNvSpPr>
          <p:nvPr>
            <p:ph type="ctrTitle"/>
          </p:nvPr>
        </p:nvSpPr>
        <p:spPr>
          <a:xfrm>
            <a:off x="854439" y="538307"/>
            <a:ext cx="10483121" cy="2276891"/>
          </a:xfrm>
        </p:spPr>
        <p:txBody>
          <a:bodyPr>
            <a:normAutofit fontScale="90000"/>
          </a:bodyPr>
          <a:lstStyle/>
          <a:p>
            <a:r>
              <a:rPr lang="en-US"/>
              <a:t>Water Board Oversight </a:t>
            </a:r>
            <a:br>
              <a:rPr lang="en-US"/>
            </a:br>
            <a:r>
              <a:rPr lang="en-US"/>
              <a:t>Sable Pipelines </a:t>
            </a:r>
            <a:br>
              <a:rPr lang="en-US"/>
            </a:br>
            <a:r>
              <a:rPr lang="en-US"/>
              <a:t>CA-324 &amp; CA-325</a:t>
            </a:r>
          </a:p>
        </p:txBody>
      </p:sp>
    </p:spTree>
    <p:extLst>
      <p:ext uri="{BB962C8B-B14F-4D97-AF65-F5344CB8AC3E}">
        <p14:creationId xmlns:p14="http://schemas.microsoft.com/office/powerpoint/2010/main" val="37199481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descr="Water Boards Mission Statement">
            <a:extLst>
              <a:ext uri="{FF2B5EF4-FFF2-40B4-BE49-F238E27FC236}">
                <a16:creationId xmlns:a16="http://schemas.microsoft.com/office/drawing/2014/main" id="{F6B29CD5-EAD0-484C-A059-9C83276D9C6B}"/>
              </a:ext>
            </a:extLst>
          </p:cNvPr>
          <p:cNvGrpSpPr/>
          <p:nvPr/>
        </p:nvGrpSpPr>
        <p:grpSpPr>
          <a:xfrm>
            <a:off x="0" y="0"/>
            <a:ext cx="12192000" cy="6205535"/>
            <a:chOff x="0" y="0"/>
            <a:chExt cx="12192000" cy="6205535"/>
          </a:xfrm>
        </p:grpSpPr>
        <p:pic>
          <p:nvPicPr>
            <p:cNvPr id="9" name="Picture 8" descr="Coastal hillside at sunset with grassy hills on the left and ocean on the right ">
              <a:extLst>
                <a:ext uri="{FF2B5EF4-FFF2-40B4-BE49-F238E27FC236}">
                  <a16:creationId xmlns:a16="http://schemas.microsoft.com/office/drawing/2014/main" id="{1676CE79-A789-FF0C-29D9-983F49146CA9}"/>
                </a:ext>
              </a:extLst>
            </p:cNvPr>
            <p:cNvPicPr>
              <a:picLocks noChangeAspect="1"/>
            </p:cNvPicPr>
            <p:nvPr/>
          </p:nvPicPr>
          <p:blipFill rotWithShape="1">
            <a:blip r:embed="rId3"/>
            <a:srcRect r="9641" b="-2"/>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11" name="Slide Number Placeholder 1">
              <a:extLst>
                <a:ext uri="{FF2B5EF4-FFF2-40B4-BE49-F238E27FC236}">
                  <a16:creationId xmlns:a16="http://schemas.microsoft.com/office/drawing/2014/main" id="{B791F751-F66E-553B-41ED-513E91ECE5AC}"/>
                </a:ext>
              </a:extLst>
            </p:cNvPr>
            <p:cNvSpPr txBox="1">
              <a:spLocks/>
            </p:cNvSpPr>
            <p:nvPr/>
          </p:nvSpPr>
          <p:spPr>
            <a:xfrm>
              <a:off x="0" y="0"/>
              <a:ext cx="2743200" cy="365125"/>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Aft>
                  <a:spcPts val="600"/>
                </a:spcAft>
                <a:defRPr/>
              </a:pPr>
              <a:fld id="{A15CFC30-E45D-4431-B46B-489B270F7815}" type="slidenum">
                <a:rPr lang="en-US" smtClean="0"/>
                <a:pPr algn="r">
                  <a:spcAft>
                    <a:spcPts val="600"/>
                  </a:spcAft>
                  <a:defRPr/>
                </a:pPr>
                <a:t>2</a:t>
              </a:fld>
              <a:endParaRPr lang="en-US">
                <a:solidFill>
                  <a:schemeClr val="tx1">
                    <a:lumMod val="75000"/>
                    <a:lumOff val="25000"/>
                  </a:schemeClr>
                </a:solidFill>
                <a:latin typeface="Calibri" panose="020F0502020204030204"/>
              </a:endParaRPr>
            </a:p>
          </p:txBody>
        </p:sp>
        <p:sp>
          <p:nvSpPr>
            <p:cNvPr id="13" name="TextBox 12">
              <a:extLst>
                <a:ext uri="{FF2B5EF4-FFF2-40B4-BE49-F238E27FC236}">
                  <a16:creationId xmlns:a16="http://schemas.microsoft.com/office/drawing/2014/main" id="{8EC63783-3DEC-546C-9700-5159A7CFC9C0}"/>
                </a:ext>
              </a:extLst>
            </p:cNvPr>
            <p:cNvSpPr txBox="1"/>
            <p:nvPr/>
          </p:nvSpPr>
          <p:spPr>
            <a:xfrm>
              <a:off x="3886919" y="3752848"/>
              <a:ext cx="7968018" cy="2452687"/>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Autofit/>
            </a:bodyPr>
            <a:lstStyle/>
            <a:p>
              <a:pPr>
                <a:lnSpc>
                  <a:spcPct val="90000"/>
                </a:lnSpc>
                <a:spcAft>
                  <a:spcPts val="600"/>
                </a:spcAft>
              </a:pPr>
              <a:endParaRPr lang="en-US" sz="2400">
                <a:latin typeface="Arial" panose="020B0604020202020204" pitchFamily="34" charset="0"/>
                <a:cs typeface="Arial" panose="020B0604020202020204" pitchFamily="34" charset="0"/>
              </a:endParaRPr>
            </a:p>
            <a:p>
              <a:pPr>
                <a:lnSpc>
                  <a:spcPct val="90000"/>
                </a:lnSpc>
                <a:spcAft>
                  <a:spcPts val="600"/>
                </a:spcAft>
              </a:pPr>
              <a:endParaRPr lang="en-US" sz="2400">
                <a:latin typeface="Arial" panose="020B0604020202020204" pitchFamily="34" charset="0"/>
                <a:cs typeface="Arial" panose="020B0604020202020204" pitchFamily="34" charset="0"/>
              </a:endParaRPr>
            </a:p>
            <a:p>
              <a:pPr>
                <a:lnSpc>
                  <a:spcPct val="90000"/>
                </a:lnSpc>
                <a:spcAft>
                  <a:spcPts val="600"/>
                </a:spcAft>
              </a:pPr>
              <a:endParaRPr lang="en-US" sz="2400">
                <a:latin typeface="Arial" panose="020B0604020202020204" pitchFamily="34" charset="0"/>
                <a:cs typeface="Arial" panose="020B0604020202020204" pitchFamily="34" charset="0"/>
              </a:endParaRPr>
            </a:p>
            <a:p>
              <a:pPr>
                <a:lnSpc>
                  <a:spcPct val="90000"/>
                </a:lnSpc>
                <a:spcAft>
                  <a:spcPts val="600"/>
                </a:spcAft>
              </a:pPr>
              <a:r>
                <a:rPr lang="en-US" sz="2400">
                  <a:latin typeface="Arial" panose="020B0604020202020204" pitchFamily="34" charset="0"/>
                  <a:cs typeface="Arial" panose="020B0604020202020204" pitchFamily="34" charset="0"/>
                </a:rPr>
                <a:t>Preserve, enhance, and restore the quality of California’s water resources and drinking water for the protection of the environment, public health, and all beneficial uses, and to ensure proper water resource allocation and efficient use, for the benefit of present and future generations.</a:t>
              </a:r>
            </a:p>
            <a:p>
              <a:pPr>
                <a:lnSpc>
                  <a:spcPct val="90000"/>
                </a:lnSpc>
                <a:spcAft>
                  <a:spcPts val="600"/>
                </a:spcAft>
              </a:pPr>
              <a:endParaRPr lang="en-US" sz="2400">
                <a:latin typeface="Arial" panose="020B0604020202020204" pitchFamily="34" charset="0"/>
                <a:cs typeface="Arial" panose="020B0604020202020204" pitchFamily="34" charset="0"/>
              </a:endParaRPr>
            </a:p>
            <a:p>
              <a:pPr>
                <a:lnSpc>
                  <a:spcPct val="90000"/>
                </a:lnSpc>
                <a:spcAft>
                  <a:spcPts val="600"/>
                </a:spcAft>
              </a:pPr>
              <a:endParaRPr lang="en-US" sz="2400">
                <a:latin typeface="Arial" panose="020B0604020202020204" pitchFamily="34" charset="0"/>
                <a:cs typeface="Arial" panose="020B0604020202020204" pitchFamily="34" charset="0"/>
              </a:endParaRPr>
            </a:p>
            <a:p>
              <a:pPr>
                <a:lnSpc>
                  <a:spcPct val="90000"/>
                </a:lnSpc>
                <a:spcAft>
                  <a:spcPts val="600"/>
                </a:spcAft>
              </a:pPr>
              <a:endParaRPr lang="en-US" sz="2400">
                <a:latin typeface="Arial" panose="020B0604020202020204" pitchFamily="34" charset="0"/>
                <a:cs typeface="Arial" panose="020B0604020202020204" pitchFamily="34" charset="0"/>
              </a:endParaRPr>
            </a:p>
          </p:txBody>
        </p:sp>
      </p:grpSp>
      <p:sp>
        <p:nvSpPr>
          <p:cNvPr id="8" name="Title 7">
            <a:extLst>
              <a:ext uri="{FF2B5EF4-FFF2-40B4-BE49-F238E27FC236}">
                <a16:creationId xmlns:a16="http://schemas.microsoft.com/office/drawing/2014/main" id="{9F90B6AC-557F-2B15-1C01-D95527C6F32A}"/>
              </a:ext>
            </a:extLst>
          </p:cNvPr>
          <p:cNvSpPr>
            <a:spLocks noGrp="1"/>
          </p:cNvSpPr>
          <p:nvPr>
            <p:ph type="title"/>
          </p:nvPr>
        </p:nvSpPr>
        <p:spPr>
          <a:xfrm>
            <a:off x="647281" y="3556604"/>
            <a:ext cx="3492640" cy="2845173"/>
          </a:xfrm>
        </p:spPr>
        <p:txBody>
          <a:bodyPr/>
          <a:lstStyle/>
          <a:p>
            <a:pPr>
              <a:spcAft>
                <a:spcPts val="600"/>
              </a:spcAft>
            </a:pPr>
            <a:r>
              <a:rPr lang="en-US" b="1">
                <a:solidFill>
                  <a:schemeClr val="tx2"/>
                </a:solidFill>
                <a:latin typeface="Arial"/>
                <a:cs typeface="Arial"/>
              </a:rPr>
              <a:t>Water Boards’ Mission Statement​</a:t>
            </a:r>
          </a:p>
        </p:txBody>
      </p:sp>
    </p:spTree>
    <p:extLst>
      <p:ext uri="{BB962C8B-B14F-4D97-AF65-F5344CB8AC3E}">
        <p14:creationId xmlns:p14="http://schemas.microsoft.com/office/powerpoint/2010/main" val="42684346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063D86-6BA7-8290-1D1C-145B1DB5FD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47092E-D324-66A1-0EFF-1FD0C67675AC}"/>
              </a:ext>
            </a:extLst>
          </p:cNvPr>
          <p:cNvSpPr>
            <a:spLocks noGrp="1"/>
          </p:cNvSpPr>
          <p:nvPr>
            <p:ph type="title"/>
          </p:nvPr>
        </p:nvSpPr>
        <p:spPr>
          <a:xfrm>
            <a:off x="838199" y="230214"/>
            <a:ext cx="10515600" cy="1325563"/>
          </a:xfrm>
        </p:spPr>
        <p:txBody>
          <a:bodyPr anchor="ctr">
            <a:normAutofit/>
          </a:bodyPr>
          <a:lstStyle/>
          <a:p>
            <a:pPr algn="ctr"/>
            <a:r>
              <a:rPr lang="en-US"/>
              <a:t>Water Boards’ Regulatory Role  </a:t>
            </a:r>
          </a:p>
        </p:txBody>
      </p:sp>
      <p:sp>
        <p:nvSpPr>
          <p:cNvPr id="3" name="Text Placeholder 2">
            <a:extLst>
              <a:ext uri="{FF2B5EF4-FFF2-40B4-BE49-F238E27FC236}">
                <a16:creationId xmlns:a16="http://schemas.microsoft.com/office/drawing/2014/main" id="{6D5DBE02-1167-B9B0-F9AE-D35A9CE7CF0F}"/>
              </a:ext>
            </a:extLst>
          </p:cNvPr>
          <p:cNvSpPr>
            <a:spLocks noGrp="1"/>
          </p:cNvSpPr>
          <p:nvPr>
            <p:ph sz="half" idx="1"/>
          </p:nvPr>
        </p:nvSpPr>
        <p:spPr>
          <a:xfrm>
            <a:off x="838199" y="1555777"/>
            <a:ext cx="6795655" cy="4621186"/>
          </a:xfrm>
        </p:spPr>
        <p:txBody>
          <a:bodyPr>
            <a:normAutofit/>
          </a:bodyPr>
          <a:lstStyle/>
          <a:p>
            <a:pPr>
              <a:spcAft>
                <a:spcPts val="600"/>
              </a:spcAft>
            </a:pPr>
            <a:r>
              <a:rPr lang="en-US" sz="2400">
                <a:effectLst/>
              </a:rPr>
              <a:t>Central Coast (3) and Central Valley (5) Regional Boards oversee protection of water quality in their jurisdictions</a:t>
            </a:r>
            <a:r>
              <a:rPr lang="en-US" sz="2400"/>
              <a:t>, in which Pipelines CA-324 and CA-325 are located.</a:t>
            </a:r>
          </a:p>
          <a:p>
            <a:pPr marL="0" indent="0">
              <a:spcAft>
                <a:spcPts val="600"/>
              </a:spcAft>
              <a:buNone/>
            </a:pPr>
            <a:endParaRPr lang="en-US" sz="2400"/>
          </a:p>
          <a:p>
            <a:pPr>
              <a:spcAft>
                <a:spcPts val="600"/>
              </a:spcAft>
            </a:pPr>
            <a:r>
              <a:rPr lang="en-US" sz="2400"/>
              <a:t>No known regulated activity within the Central Valley Regional Board’s jurisdiction.  </a:t>
            </a:r>
          </a:p>
          <a:p>
            <a:pPr marL="457200" lvl="1" indent="0">
              <a:buNone/>
            </a:pPr>
            <a:endParaRPr lang="en-US">
              <a:effectLst/>
            </a:endParaRPr>
          </a:p>
          <a:p>
            <a:pPr>
              <a:spcAft>
                <a:spcPts val="600"/>
              </a:spcAft>
            </a:pPr>
            <a:r>
              <a:rPr lang="en-US" sz="2400">
                <a:effectLst/>
              </a:rPr>
              <a:t>Water Boards regulate the discharge of waste</a:t>
            </a:r>
            <a:r>
              <a:rPr lang="en-US" sz="2400"/>
              <a:t>, such as sediment, into waters </a:t>
            </a:r>
            <a:r>
              <a:rPr lang="en-US" sz="2400">
                <a:effectLst/>
              </a:rPr>
              <a:t>that could occur during pipeline repair or construction. </a:t>
            </a:r>
          </a:p>
          <a:p>
            <a:endParaRPr lang="en-US" sz="1800"/>
          </a:p>
        </p:txBody>
      </p:sp>
      <p:pic>
        <p:nvPicPr>
          <p:cNvPr id="5" name="Picture 2" descr="Regional Board Jurisdictions">
            <a:extLst>
              <a:ext uri="{FF2B5EF4-FFF2-40B4-BE49-F238E27FC236}">
                <a16:creationId xmlns:a16="http://schemas.microsoft.com/office/drawing/2014/main" id="{8E43D945-BDB1-3680-A0CE-31256A33072D}"/>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813963" y="1444941"/>
            <a:ext cx="3916454" cy="4621186"/>
          </a:xfrm>
          <a:prstGeom prst="rect">
            <a:avLst/>
          </a:prstGeom>
          <a:solidFill>
            <a:srgbClr val="FFFFFF"/>
          </a:solidFill>
        </p:spPr>
      </p:pic>
      <p:sp>
        <p:nvSpPr>
          <p:cNvPr id="4" name="Slide Number Placeholder 3">
            <a:extLst>
              <a:ext uri="{FF2B5EF4-FFF2-40B4-BE49-F238E27FC236}">
                <a16:creationId xmlns:a16="http://schemas.microsoft.com/office/drawing/2014/main" id="{EDCB9903-B1B8-EBC2-697D-3FA8981E6799}"/>
              </a:ext>
            </a:extLst>
          </p:cNvPr>
          <p:cNvSpPr>
            <a:spLocks noGrp="1"/>
          </p:cNvSpPr>
          <p:nvPr>
            <p:ph type="sldNum" sz="quarter" idx="4"/>
          </p:nvPr>
        </p:nvSpPr>
        <p:spPr>
          <a:xfrm>
            <a:off x="0" y="0"/>
            <a:ext cx="2743200" cy="365125"/>
          </a:xfrm>
        </p:spPr>
        <p:txBody>
          <a:bodyPr anchor="ctr">
            <a:normAutofit/>
          </a:bodyPr>
          <a:lstStyle/>
          <a:p>
            <a:pPr>
              <a:spcAft>
                <a:spcPts val="600"/>
              </a:spcAft>
            </a:pPr>
            <a:fld id="{A15CFC30-E45D-4431-B46B-489B270F7815}" type="slidenum">
              <a:rPr lang="en-US" smtClean="0"/>
              <a:pPr>
                <a:spcAft>
                  <a:spcPts val="600"/>
                </a:spcAft>
              </a:pPr>
              <a:t>3</a:t>
            </a:fld>
            <a:endParaRPr lang="en-US"/>
          </a:p>
        </p:txBody>
      </p:sp>
    </p:spTree>
    <p:extLst>
      <p:ext uri="{BB962C8B-B14F-4D97-AF65-F5344CB8AC3E}">
        <p14:creationId xmlns:p14="http://schemas.microsoft.com/office/powerpoint/2010/main" val="34043792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DE52D604-E373-03BB-026E-CBED09490385}"/>
              </a:ext>
            </a:extLst>
          </p:cNvPr>
          <p:cNvSpPr>
            <a:spLocks noGrp="1"/>
          </p:cNvSpPr>
          <p:nvPr>
            <p:ph type="title"/>
          </p:nvPr>
        </p:nvSpPr>
        <p:spPr>
          <a:xfrm>
            <a:off x="838200" y="244120"/>
            <a:ext cx="10515600" cy="1207032"/>
          </a:xfrm>
        </p:spPr>
        <p:txBody>
          <a:bodyPr/>
          <a:lstStyle/>
          <a:p>
            <a:pPr algn="ctr"/>
            <a:r>
              <a:rPr lang="en-US"/>
              <a:t>Recent Regulatory Actions  </a:t>
            </a:r>
          </a:p>
        </p:txBody>
      </p:sp>
      <p:sp>
        <p:nvSpPr>
          <p:cNvPr id="5" name="Slide Number Placeholder 4">
            <a:extLst>
              <a:ext uri="{FF2B5EF4-FFF2-40B4-BE49-F238E27FC236}">
                <a16:creationId xmlns:a16="http://schemas.microsoft.com/office/drawing/2014/main" id="{41EB335E-0415-8BBB-0AF6-1B100B07B749}"/>
              </a:ext>
            </a:extLst>
          </p:cNvPr>
          <p:cNvSpPr>
            <a:spLocks noGrp="1"/>
          </p:cNvSpPr>
          <p:nvPr>
            <p:ph type="sldNum" sz="quarter" idx="12"/>
          </p:nvPr>
        </p:nvSpPr>
        <p:spPr>
          <a:xfrm>
            <a:off x="0" y="0"/>
            <a:ext cx="2743200" cy="365125"/>
          </a:xfrm>
        </p:spPr>
        <p:txBody>
          <a:bodyPr anchor="ctr">
            <a:normAutofit/>
          </a:bodyPr>
          <a:lstStyle/>
          <a:p>
            <a:pPr>
              <a:spcAft>
                <a:spcPts val="600"/>
              </a:spcAft>
            </a:pPr>
            <a:fld id="{A15CFC30-E45D-4431-B46B-489B270F7815}" type="slidenum">
              <a:rPr lang="en-US" smtClean="0"/>
              <a:pPr>
                <a:spcAft>
                  <a:spcPts val="600"/>
                </a:spcAft>
              </a:pPr>
              <a:t>4</a:t>
            </a:fld>
            <a:endParaRPr lang="en-US"/>
          </a:p>
        </p:txBody>
      </p:sp>
      <p:grpSp>
        <p:nvGrpSpPr>
          <p:cNvPr id="42" name="Group 41" descr="Recent Regulatory Actions">
            <a:extLst>
              <a:ext uri="{FF2B5EF4-FFF2-40B4-BE49-F238E27FC236}">
                <a16:creationId xmlns:a16="http://schemas.microsoft.com/office/drawing/2014/main" id="{0757B4EE-7102-8675-35F4-84508806D451}"/>
              </a:ext>
            </a:extLst>
          </p:cNvPr>
          <p:cNvGrpSpPr/>
          <p:nvPr/>
        </p:nvGrpSpPr>
        <p:grpSpPr>
          <a:xfrm>
            <a:off x="2653940" y="1369260"/>
            <a:ext cx="9159773" cy="4813037"/>
            <a:chOff x="24765" y="600994"/>
            <a:chExt cx="9690735" cy="5982686"/>
          </a:xfrm>
        </p:grpSpPr>
        <p:sp>
          <p:nvSpPr>
            <p:cNvPr id="43" name="AutoShape 2">
              <a:extLst>
                <a:ext uri="{FF2B5EF4-FFF2-40B4-BE49-F238E27FC236}">
                  <a16:creationId xmlns:a16="http://schemas.microsoft.com/office/drawing/2014/main" id="{9E58385A-4FC1-45D0-2453-2FC8AA529339}"/>
                </a:ext>
              </a:extLst>
            </p:cNvPr>
            <p:cNvSpPr/>
            <p:nvPr/>
          </p:nvSpPr>
          <p:spPr>
            <a:xfrm>
              <a:off x="325066" y="3598131"/>
              <a:ext cx="9103468" cy="0"/>
            </a:xfrm>
            <a:prstGeom prst="line">
              <a:avLst/>
            </a:prstGeom>
            <a:ln w="47625" cap="rnd">
              <a:solidFill>
                <a:srgbClr val="000000"/>
              </a:solidFill>
              <a:prstDash val="sysDot"/>
              <a:headEnd type="none" w="sm" len="sm"/>
              <a:tailEnd type="none" w="sm" len="sm"/>
            </a:ln>
          </p:spPr>
          <p:txBody>
            <a:bodyPr/>
            <a:lstStyle/>
            <a:p>
              <a:endParaRPr lang="en-US"/>
            </a:p>
          </p:txBody>
        </p:sp>
        <p:sp>
          <p:nvSpPr>
            <p:cNvPr id="44" name="AutoShape 3">
              <a:extLst>
                <a:ext uri="{FF2B5EF4-FFF2-40B4-BE49-F238E27FC236}">
                  <a16:creationId xmlns:a16="http://schemas.microsoft.com/office/drawing/2014/main" id="{02ECF769-D552-BC32-403F-74B62F0E3D1B}"/>
                </a:ext>
              </a:extLst>
            </p:cNvPr>
            <p:cNvSpPr/>
            <p:nvPr/>
          </p:nvSpPr>
          <p:spPr>
            <a:xfrm flipV="1">
              <a:off x="1154162" y="3496619"/>
              <a:ext cx="0" cy="1104095"/>
            </a:xfrm>
            <a:prstGeom prst="line">
              <a:avLst/>
            </a:prstGeom>
            <a:ln w="47625" cap="rnd">
              <a:solidFill>
                <a:srgbClr val="000000"/>
              </a:solidFill>
              <a:prstDash val="sysDot"/>
              <a:headEnd type="none" w="sm" len="sm"/>
              <a:tailEnd type="oval" w="lg" len="lg"/>
            </a:ln>
          </p:spPr>
          <p:txBody>
            <a:bodyPr/>
            <a:lstStyle/>
            <a:p>
              <a:endParaRPr lang="en-US"/>
            </a:p>
          </p:txBody>
        </p:sp>
        <p:sp>
          <p:nvSpPr>
            <p:cNvPr id="45" name="AutoShape 4">
              <a:extLst>
                <a:ext uri="{FF2B5EF4-FFF2-40B4-BE49-F238E27FC236}">
                  <a16:creationId xmlns:a16="http://schemas.microsoft.com/office/drawing/2014/main" id="{F735F641-002C-270C-CF03-674808310BA5}"/>
                </a:ext>
              </a:extLst>
            </p:cNvPr>
            <p:cNvSpPr/>
            <p:nvPr/>
          </p:nvSpPr>
          <p:spPr>
            <a:xfrm flipV="1">
              <a:off x="4437009" y="3496619"/>
              <a:ext cx="0" cy="1104095"/>
            </a:xfrm>
            <a:prstGeom prst="line">
              <a:avLst/>
            </a:prstGeom>
            <a:ln w="47625" cap="rnd">
              <a:solidFill>
                <a:srgbClr val="000000"/>
              </a:solidFill>
              <a:prstDash val="sysDot"/>
              <a:headEnd type="none" w="sm" len="sm"/>
              <a:tailEnd type="oval" w="lg" len="lg"/>
            </a:ln>
          </p:spPr>
          <p:txBody>
            <a:bodyPr/>
            <a:lstStyle/>
            <a:p>
              <a:endParaRPr lang="en-US"/>
            </a:p>
          </p:txBody>
        </p:sp>
        <p:sp>
          <p:nvSpPr>
            <p:cNvPr id="46" name="AutoShape 5">
              <a:extLst>
                <a:ext uri="{FF2B5EF4-FFF2-40B4-BE49-F238E27FC236}">
                  <a16:creationId xmlns:a16="http://schemas.microsoft.com/office/drawing/2014/main" id="{21B0A724-84AB-39B1-B8DC-F88FC4D5667F}"/>
                </a:ext>
              </a:extLst>
            </p:cNvPr>
            <p:cNvSpPr/>
            <p:nvPr/>
          </p:nvSpPr>
          <p:spPr>
            <a:xfrm flipV="1">
              <a:off x="7915788" y="3496619"/>
              <a:ext cx="0" cy="1104095"/>
            </a:xfrm>
            <a:prstGeom prst="line">
              <a:avLst/>
            </a:prstGeom>
            <a:ln w="47625" cap="rnd">
              <a:solidFill>
                <a:srgbClr val="000000"/>
              </a:solidFill>
              <a:prstDash val="sysDot"/>
              <a:headEnd type="none" w="sm" len="sm"/>
              <a:tailEnd type="oval" w="lg" len="lg"/>
            </a:ln>
          </p:spPr>
          <p:txBody>
            <a:bodyPr/>
            <a:lstStyle/>
            <a:p>
              <a:endParaRPr lang="en-US"/>
            </a:p>
          </p:txBody>
        </p:sp>
        <p:sp>
          <p:nvSpPr>
            <p:cNvPr id="47" name="AutoShape 6">
              <a:extLst>
                <a:ext uri="{FF2B5EF4-FFF2-40B4-BE49-F238E27FC236}">
                  <a16:creationId xmlns:a16="http://schemas.microsoft.com/office/drawing/2014/main" id="{1610B034-9B5A-937F-CF5E-A2797D49FCC8}"/>
                </a:ext>
              </a:extLst>
            </p:cNvPr>
            <p:cNvSpPr/>
            <p:nvPr/>
          </p:nvSpPr>
          <p:spPr>
            <a:xfrm>
              <a:off x="2593236" y="2788759"/>
              <a:ext cx="0" cy="903872"/>
            </a:xfrm>
            <a:prstGeom prst="line">
              <a:avLst/>
            </a:prstGeom>
            <a:ln w="47625" cap="rnd">
              <a:solidFill>
                <a:srgbClr val="000000"/>
              </a:solidFill>
              <a:prstDash val="sysDot"/>
              <a:headEnd type="none" w="sm" len="sm"/>
              <a:tailEnd type="oval" w="lg" len="lg"/>
            </a:ln>
          </p:spPr>
          <p:txBody>
            <a:bodyPr/>
            <a:lstStyle/>
            <a:p>
              <a:endParaRPr lang="en-US"/>
            </a:p>
          </p:txBody>
        </p:sp>
        <p:sp>
          <p:nvSpPr>
            <p:cNvPr id="48" name="AutoShape 7">
              <a:extLst>
                <a:ext uri="{FF2B5EF4-FFF2-40B4-BE49-F238E27FC236}">
                  <a16:creationId xmlns:a16="http://schemas.microsoft.com/office/drawing/2014/main" id="{D66B5C57-8187-3815-3561-E1D6D2310A43}"/>
                </a:ext>
              </a:extLst>
            </p:cNvPr>
            <p:cNvSpPr/>
            <p:nvPr/>
          </p:nvSpPr>
          <p:spPr>
            <a:xfrm>
              <a:off x="5661756" y="2788759"/>
              <a:ext cx="0" cy="903872"/>
            </a:xfrm>
            <a:prstGeom prst="line">
              <a:avLst/>
            </a:prstGeom>
            <a:ln w="47625" cap="rnd">
              <a:solidFill>
                <a:srgbClr val="000000"/>
              </a:solidFill>
              <a:prstDash val="sysDot"/>
              <a:headEnd type="none" w="sm" len="sm"/>
              <a:tailEnd type="oval" w="lg" len="lg"/>
            </a:ln>
          </p:spPr>
          <p:txBody>
            <a:bodyPr/>
            <a:lstStyle/>
            <a:p>
              <a:endParaRPr lang="en-US"/>
            </a:p>
          </p:txBody>
        </p:sp>
        <p:sp>
          <p:nvSpPr>
            <p:cNvPr id="49" name="AutoShape 8">
              <a:extLst>
                <a:ext uri="{FF2B5EF4-FFF2-40B4-BE49-F238E27FC236}">
                  <a16:creationId xmlns:a16="http://schemas.microsoft.com/office/drawing/2014/main" id="{49E067AB-DA3F-B300-E775-1945EBDCC970}"/>
                </a:ext>
              </a:extLst>
            </p:cNvPr>
            <p:cNvSpPr/>
            <p:nvPr/>
          </p:nvSpPr>
          <p:spPr>
            <a:xfrm>
              <a:off x="8609915" y="2788759"/>
              <a:ext cx="0" cy="903872"/>
            </a:xfrm>
            <a:prstGeom prst="line">
              <a:avLst/>
            </a:prstGeom>
            <a:ln w="47625" cap="rnd">
              <a:solidFill>
                <a:srgbClr val="000000"/>
              </a:solidFill>
              <a:prstDash val="sysDot"/>
              <a:headEnd type="none" w="sm" len="sm"/>
              <a:tailEnd type="oval" w="lg" len="lg"/>
            </a:ln>
          </p:spPr>
          <p:txBody>
            <a:bodyPr/>
            <a:lstStyle/>
            <a:p>
              <a:endParaRPr lang="en-US"/>
            </a:p>
          </p:txBody>
        </p:sp>
        <p:grpSp>
          <p:nvGrpSpPr>
            <p:cNvPr id="50" name="Group 9">
              <a:extLst>
                <a:ext uri="{FF2B5EF4-FFF2-40B4-BE49-F238E27FC236}">
                  <a16:creationId xmlns:a16="http://schemas.microsoft.com/office/drawing/2014/main" id="{7137D8B5-09E1-AAE9-504A-36C6E0F1AF77}"/>
                </a:ext>
              </a:extLst>
            </p:cNvPr>
            <p:cNvGrpSpPr/>
            <p:nvPr/>
          </p:nvGrpSpPr>
          <p:grpSpPr>
            <a:xfrm>
              <a:off x="109010" y="5066275"/>
              <a:ext cx="2042160" cy="1260230"/>
              <a:chOff x="0" y="-28649"/>
              <a:chExt cx="756356" cy="466752"/>
            </a:xfrm>
          </p:grpSpPr>
          <p:sp>
            <p:nvSpPr>
              <p:cNvPr id="72" name="Freeform 10">
                <a:extLst>
                  <a:ext uri="{FF2B5EF4-FFF2-40B4-BE49-F238E27FC236}">
                    <a16:creationId xmlns:a16="http://schemas.microsoft.com/office/drawing/2014/main" id="{A99A7E5F-DFF6-C72F-FC4B-B710C464EF0B}"/>
                  </a:ext>
                </a:extLst>
              </p:cNvPr>
              <p:cNvSpPr/>
              <p:nvPr/>
            </p:nvSpPr>
            <p:spPr>
              <a:xfrm>
                <a:off x="0" y="0"/>
                <a:ext cx="756356" cy="438103"/>
              </a:xfrm>
              <a:custGeom>
                <a:avLst/>
                <a:gdLst/>
                <a:ahLst/>
                <a:cxnLst/>
                <a:rect l="l" t="t" r="r" b="b"/>
                <a:pathLst>
                  <a:path w="756356" h="438103">
                    <a:moveTo>
                      <a:pt x="0" y="0"/>
                    </a:moveTo>
                    <a:lnTo>
                      <a:pt x="756356" y="0"/>
                    </a:lnTo>
                    <a:lnTo>
                      <a:pt x="756356" y="438103"/>
                    </a:lnTo>
                    <a:lnTo>
                      <a:pt x="0" y="438103"/>
                    </a:lnTo>
                    <a:close/>
                  </a:path>
                </a:pathLst>
              </a:custGeom>
              <a:solidFill>
                <a:srgbClr val="000000">
                  <a:alpha val="0"/>
                </a:srgbClr>
              </a:solidFill>
              <a:ln w="38100" cap="sq">
                <a:solidFill>
                  <a:srgbClr val="004E7D"/>
                </a:solidFill>
                <a:prstDash val="solid"/>
                <a:miter/>
              </a:ln>
            </p:spPr>
            <p:txBody>
              <a:bodyPr/>
              <a:lstStyle/>
              <a:p>
                <a:endParaRPr lang="en-US"/>
              </a:p>
            </p:txBody>
          </p:sp>
          <p:sp>
            <p:nvSpPr>
              <p:cNvPr id="73" name="TextBox 11">
                <a:extLst>
                  <a:ext uri="{FF2B5EF4-FFF2-40B4-BE49-F238E27FC236}">
                    <a16:creationId xmlns:a16="http://schemas.microsoft.com/office/drawing/2014/main" id="{B390F379-92D1-CC4C-85A6-C110C53689FD}"/>
                  </a:ext>
                </a:extLst>
              </p:cNvPr>
              <p:cNvSpPr txBox="1"/>
              <p:nvPr/>
            </p:nvSpPr>
            <p:spPr>
              <a:xfrm>
                <a:off x="0" y="-28649"/>
                <a:ext cx="756356" cy="466752"/>
              </a:xfrm>
              <a:prstGeom prst="rect">
                <a:avLst/>
              </a:prstGeom>
            </p:spPr>
            <p:txBody>
              <a:bodyPr lIns="50800" tIns="50800" rIns="50800" bIns="50800" rtlCol="0" anchor="ctr"/>
              <a:lstStyle/>
              <a:p>
                <a:pPr algn="ctr"/>
                <a:r>
                  <a:rPr lang="en-US" sz="1100" spc="98">
                    <a:solidFill>
                      <a:srgbClr val="000000"/>
                    </a:solidFill>
                    <a:latin typeface="Arial"/>
                    <a:ea typeface="Arial"/>
                    <a:cs typeface="Arial"/>
                    <a:sym typeface="Arial"/>
                  </a:rPr>
                  <a:t>Central Coast Water Board staff inspects various project work locations</a:t>
                </a:r>
              </a:p>
            </p:txBody>
          </p:sp>
        </p:grpSp>
        <p:grpSp>
          <p:nvGrpSpPr>
            <p:cNvPr id="51" name="Group 12">
              <a:extLst>
                <a:ext uri="{FF2B5EF4-FFF2-40B4-BE49-F238E27FC236}">
                  <a16:creationId xmlns:a16="http://schemas.microsoft.com/office/drawing/2014/main" id="{77D21FA8-B7C7-E319-45AF-20F1BD8932D2}"/>
                </a:ext>
              </a:extLst>
            </p:cNvPr>
            <p:cNvGrpSpPr/>
            <p:nvPr/>
          </p:nvGrpSpPr>
          <p:grpSpPr>
            <a:xfrm>
              <a:off x="1572577" y="987104"/>
              <a:ext cx="2042160" cy="1744505"/>
              <a:chOff x="0" y="-17510"/>
              <a:chExt cx="756356" cy="646113"/>
            </a:xfrm>
          </p:grpSpPr>
          <p:sp>
            <p:nvSpPr>
              <p:cNvPr id="70" name="Freeform 13">
                <a:extLst>
                  <a:ext uri="{FF2B5EF4-FFF2-40B4-BE49-F238E27FC236}">
                    <a16:creationId xmlns:a16="http://schemas.microsoft.com/office/drawing/2014/main" id="{68B6F6C4-20F9-7960-3AB5-98D166E5CB2E}"/>
                  </a:ext>
                </a:extLst>
              </p:cNvPr>
              <p:cNvSpPr/>
              <p:nvPr/>
            </p:nvSpPr>
            <p:spPr>
              <a:xfrm>
                <a:off x="0" y="0"/>
                <a:ext cx="756356" cy="628603"/>
              </a:xfrm>
              <a:custGeom>
                <a:avLst/>
                <a:gdLst/>
                <a:ahLst/>
                <a:cxnLst/>
                <a:rect l="l" t="t" r="r" b="b"/>
                <a:pathLst>
                  <a:path w="756356" h="628603">
                    <a:moveTo>
                      <a:pt x="0" y="0"/>
                    </a:moveTo>
                    <a:lnTo>
                      <a:pt x="756356" y="0"/>
                    </a:lnTo>
                    <a:lnTo>
                      <a:pt x="756356" y="628603"/>
                    </a:lnTo>
                    <a:lnTo>
                      <a:pt x="0" y="628603"/>
                    </a:lnTo>
                    <a:close/>
                  </a:path>
                </a:pathLst>
              </a:custGeom>
              <a:solidFill>
                <a:srgbClr val="000000">
                  <a:alpha val="0"/>
                </a:srgbClr>
              </a:solidFill>
              <a:ln w="38100" cap="sq">
                <a:solidFill>
                  <a:srgbClr val="004E7D"/>
                </a:solidFill>
                <a:prstDash val="solid"/>
                <a:miter/>
              </a:ln>
            </p:spPr>
            <p:txBody>
              <a:bodyPr/>
              <a:lstStyle/>
              <a:p>
                <a:endParaRPr lang="en-US"/>
              </a:p>
            </p:txBody>
          </p:sp>
          <p:sp>
            <p:nvSpPr>
              <p:cNvPr id="71" name="TextBox 14">
                <a:extLst>
                  <a:ext uri="{FF2B5EF4-FFF2-40B4-BE49-F238E27FC236}">
                    <a16:creationId xmlns:a16="http://schemas.microsoft.com/office/drawing/2014/main" id="{92E3EB8A-A7EC-4FD9-C536-16BC550706BC}"/>
                  </a:ext>
                </a:extLst>
              </p:cNvPr>
              <p:cNvSpPr txBox="1"/>
              <p:nvPr/>
            </p:nvSpPr>
            <p:spPr>
              <a:xfrm>
                <a:off x="0" y="-17510"/>
                <a:ext cx="756356" cy="646113"/>
              </a:xfrm>
              <a:prstGeom prst="rect">
                <a:avLst/>
              </a:prstGeom>
            </p:spPr>
            <p:txBody>
              <a:bodyPr lIns="50800" tIns="50800" rIns="50800" bIns="50800" rtlCol="0" anchor="ctr"/>
              <a:lstStyle/>
              <a:p>
                <a:pPr algn="ctr"/>
                <a:r>
                  <a:rPr lang="en-US" sz="1100" spc="98">
                    <a:solidFill>
                      <a:srgbClr val="000000"/>
                    </a:solidFill>
                    <a:latin typeface="Arial"/>
                    <a:ea typeface="Arial"/>
                    <a:cs typeface="Arial"/>
                    <a:sym typeface="Arial"/>
                  </a:rPr>
                  <a:t>Central Coast Water Board issues notices for failure to obtain appropriate permits and directs Sable to obtain coverage</a:t>
                </a:r>
              </a:p>
            </p:txBody>
          </p:sp>
        </p:grpSp>
        <p:grpSp>
          <p:nvGrpSpPr>
            <p:cNvPr id="52" name="Group 15">
              <a:extLst>
                <a:ext uri="{FF2B5EF4-FFF2-40B4-BE49-F238E27FC236}">
                  <a16:creationId xmlns:a16="http://schemas.microsoft.com/office/drawing/2014/main" id="{3C473AA6-9C13-4DBD-85BE-1D5EB55D2774}"/>
                </a:ext>
              </a:extLst>
            </p:cNvPr>
            <p:cNvGrpSpPr/>
            <p:nvPr/>
          </p:nvGrpSpPr>
          <p:grpSpPr>
            <a:xfrm>
              <a:off x="3391852" y="5066275"/>
              <a:ext cx="2039683" cy="1517405"/>
              <a:chOff x="0" y="-28649"/>
              <a:chExt cx="755438" cy="562002"/>
            </a:xfrm>
          </p:grpSpPr>
          <p:sp>
            <p:nvSpPr>
              <p:cNvPr id="68" name="Freeform 16">
                <a:extLst>
                  <a:ext uri="{FF2B5EF4-FFF2-40B4-BE49-F238E27FC236}">
                    <a16:creationId xmlns:a16="http://schemas.microsoft.com/office/drawing/2014/main" id="{67EA7683-338E-27BB-A615-FD9E3AD1337B}"/>
                  </a:ext>
                </a:extLst>
              </p:cNvPr>
              <p:cNvSpPr/>
              <p:nvPr/>
            </p:nvSpPr>
            <p:spPr>
              <a:xfrm>
                <a:off x="0" y="0"/>
                <a:ext cx="755438" cy="533353"/>
              </a:xfrm>
              <a:custGeom>
                <a:avLst/>
                <a:gdLst/>
                <a:ahLst/>
                <a:cxnLst/>
                <a:rect l="l" t="t" r="r" b="b"/>
                <a:pathLst>
                  <a:path w="755438" h="533353">
                    <a:moveTo>
                      <a:pt x="0" y="0"/>
                    </a:moveTo>
                    <a:lnTo>
                      <a:pt x="755438" y="0"/>
                    </a:lnTo>
                    <a:lnTo>
                      <a:pt x="755438" y="533353"/>
                    </a:lnTo>
                    <a:lnTo>
                      <a:pt x="0" y="533353"/>
                    </a:lnTo>
                    <a:close/>
                  </a:path>
                </a:pathLst>
              </a:custGeom>
              <a:solidFill>
                <a:srgbClr val="000000">
                  <a:alpha val="0"/>
                </a:srgbClr>
              </a:solidFill>
              <a:ln w="38100" cap="sq">
                <a:solidFill>
                  <a:srgbClr val="004E7D"/>
                </a:solidFill>
                <a:prstDash val="solid"/>
                <a:miter/>
              </a:ln>
            </p:spPr>
            <p:txBody>
              <a:bodyPr/>
              <a:lstStyle/>
              <a:p>
                <a:endParaRPr lang="en-US"/>
              </a:p>
            </p:txBody>
          </p:sp>
          <p:sp>
            <p:nvSpPr>
              <p:cNvPr id="69" name="TextBox 17">
                <a:extLst>
                  <a:ext uri="{FF2B5EF4-FFF2-40B4-BE49-F238E27FC236}">
                    <a16:creationId xmlns:a16="http://schemas.microsoft.com/office/drawing/2014/main" id="{9779C457-A72F-EE07-FC8D-A00F1DA0A8C9}"/>
                  </a:ext>
                </a:extLst>
              </p:cNvPr>
              <p:cNvSpPr txBox="1"/>
              <p:nvPr/>
            </p:nvSpPr>
            <p:spPr>
              <a:xfrm>
                <a:off x="0" y="-28649"/>
                <a:ext cx="755438" cy="562002"/>
              </a:xfrm>
              <a:prstGeom prst="rect">
                <a:avLst/>
              </a:prstGeom>
            </p:spPr>
            <p:txBody>
              <a:bodyPr lIns="50800" tIns="50800" rIns="50800" bIns="50800" rtlCol="0" anchor="ctr"/>
              <a:lstStyle/>
              <a:p>
                <a:pPr algn="ctr"/>
                <a:r>
                  <a:rPr lang="en-US" sz="1100" spc="98">
                    <a:solidFill>
                      <a:srgbClr val="000000"/>
                    </a:solidFill>
                    <a:latin typeface="Arial"/>
                    <a:ea typeface="Arial"/>
                    <a:cs typeface="Arial"/>
                    <a:sym typeface="Arial"/>
                  </a:rPr>
                  <a:t>Central Coast Water Board issues investigative order requiring Sable to submit information</a:t>
                </a:r>
              </a:p>
            </p:txBody>
          </p:sp>
        </p:grpSp>
        <p:grpSp>
          <p:nvGrpSpPr>
            <p:cNvPr id="53" name="Group 18">
              <a:extLst>
                <a:ext uri="{FF2B5EF4-FFF2-40B4-BE49-F238E27FC236}">
                  <a16:creationId xmlns:a16="http://schemas.microsoft.com/office/drawing/2014/main" id="{A217AD24-6716-A8C7-6D80-C804264C96BC}"/>
                </a:ext>
              </a:extLst>
            </p:cNvPr>
            <p:cNvGrpSpPr/>
            <p:nvPr/>
          </p:nvGrpSpPr>
          <p:grpSpPr>
            <a:xfrm>
              <a:off x="4640580" y="957031"/>
              <a:ext cx="2042160" cy="1774580"/>
              <a:chOff x="0" y="-28648"/>
              <a:chExt cx="756356" cy="657252"/>
            </a:xfrm>
          </p:grpSpPr>
          <p:sp>
            <p:nvSpPr>
              <p:cNvPr id="66" name="Freeform 19">
                <a:extLst>
                  <a:ext uri="{FF2B5EF4-FFF2-40B4-BE49-F238E27FC236}">
                    <a16:creationId xmlns:a16="http://schemas.microsoft.com/office/drawing/2014/main" id="{E55C0BFB-DCA3-237B-5B74-714E39B16A9D}"/>
                  </a:ext>
                </a:extLst>
              </p:cNvPr>
              <p:cNvSpPr/>
              <p:nvPr/>
            </p:nvSpPr>
            <p:spPr>
              <a:xfrm>
                <a:off x="0" y="0"/>
                <a:ext cx="756356" cy="628603"/>
              </a:xfrm>
              <a:custGeom>
                <a:avLst/>
                <a:gdLst/>
                <a:ahLst/>
                <a:cxnLst/>
                <a:rect l="l" t="t" r="r" b="b"/>
                <a:pathLst>
                  <a:path w="756356" h="628603">
                    <a:moveTo>
                      <a:pt x="0" y="0"/>
                    </a:moveTo>
                    <a:lnTo>
                      <a:pt x="756356" y="0"/>
                    </a:lnTo>
                    <a:lnTo>
                      <a:pt x="756356" y="628603"/>
                    </a:lnTo>
                    <a:lnTo>
                      <a:pt x="0" y="628603"/>
                    </a:lnTo>
                    <a:close/>
                  </a:path>
                </a:pathLst>
              </a:custGeom>
              <a:solidFill>
                <a:srgbClr val="000000">
                  <a:alpha val="0"/>
                </a:srgbClr>
              </a:solidFill>
              <a:ln w="38100" cap="sq">
                <a:solidFill>
                  <a:srgbClr val="FF914D"/>
                </a:solidFill>
                <a:prstDash val="solid"/>
                <a:miter/>
              </a:ln>
            </p:spPr>
            <p:txBody>
              <a:bodyPr/>
              <a:lstStyle/>
              <a:p>
                <a:endParaRPr lang="en-US"/>
              </a:p>
            </p:txBody>
          </p:sp>
          <p:sp>
            <p:nvSpPr>
              <p:cNvPr id="67" name="TextBox 20">
                <a:extLst>
                  <a:ext uri="{FF2B5EF4-FFF2-40B4-BE49-F238E27FC236}">
                    <a16:creationId xmlns:a16="http://schemas.microsoft.com/office/drawing/2014/main" id="{2D04B86C-4151-10F7-2146-70AE00004EB6}"/>
                  </a:ext>
                </a:extLst>
              </p:cNvPr>
              <p:cNvSpPr txBox="1"/>
              <p:nvPr/>
            </p:nvSpPr>
            <p:spPr>
              <a:xfrm>
                <a:off x="0" y="-28648"/>
                <a:ext cx="756356" cy="657252"/>
              </a:xfrm>
              <a:prstGeom prst="rect">
                <a:avLst/>
              </a:prstGeom>
            </p:spPr>
            <p:txBody>
              <a:bodyPr lIns="50800" tIns="50800" rIns="50800" bIns="50800" rtlCol="0" anchor="ctr"/>
              <a:lstStyle/>
              <a:p>
                <a:pPr algn="ctr"/>
                <a:r>
                  <a:rPr lang="en-US" sz="1100" spc="98">
                    <a:solidFill>
                      <a:srgbClr val="000000"/>
                    </a:solidFill>
                    <a:latin typeface="Arial"/>
                    <a:ea typeface="Arial"/>
                    <a:cs typeface="Arial"/>
                    <a:sym typeface="Arial"/>
                  </a:rPr>
                  <a:t>Sable submitted a permit application to perform work in a stream for one project area and a restoration plan</a:t>
                </a:r>
              </a:p>
            </p:txBody>
          </p:sp>
        </p:grpSp>
        <p:grpSp>
          <p:nvGrpSpPr>
            <p:cNvPr id="54" name="Group 21">
              <a:extLst>
                <a:ext uri="{FF2B5EF4-FFF2-40B4-BE49-F238E27FC236}">
                  <a16:creationId xmlns:a16="http://schemas.microsoft.com/office/drawing/2014/main" id="{87E13294-D2F5-E8A9-4ECF-069A852E0A77}"/>
                </a:ext>
              </a:extLst>
            </p:cNvPr>
            <p:cNvGrpSpPr/>
            <p:nvPr/>
          </p:nvGrpSpPr>
          <p:grpSpPr>
            <a:xfrm>
              <a:off x="6871335" y="5066275"/>
              <a:ext cx="2042160" cy="1260230"/>
              <a:chOff x="0" y="-28649"/>
              <a:chExt cx="756356" cy="466752"/>
            </a:xfrm>
          </p:grpSpPr>
          <p:sp>
            <p:nvSpPr>
              <p:cNvPr id="64" name="Freeform 22">
                <a:extLst>
                  <a:ext uri="{FF2B5EF4-FFF2-40B4-BE49-F238E27FC236}">
                    <a16:creationId xmlns:a16="http://schemas.microsoft.com/office/drawing/2014/main" id="{9D5C8A5E-13B4-3FBD-B572-A199748BEB5D}"/>
                  </a:ext>
                </a:extLst>
              </p:cNvPr>
              <p:cNvSpPr/>
              <p:nvPr/>
            </p:nvSpPr>
            <p:spPr>
              <a:xfrm>
                <a:off x="0" y="0"/>
                <a:ext cx="756356" cy="438103"/>
              </a:xfrm>
              <a:custGeom>
                <a:avLst/>
                <a:gdLst/>
                <a:ahLst/>
                <a:cxnLst/>
                <a:rect l="l" t="t" r="r" b="b"/>
                <a:pathLst>
                  <a:path w="756356" h="438103">
                    <a:moveTo>
                      <a:pt x="0" y="0"/>
                    </a:moveTo>
                    <a:lnTo>
                      <a:pt x="756356" y="0"/>
                    </a:lnTo>
                    <a:lnTo>
                      <a:pt x="756356" y="438103"/>
                    </a:lnTo>
                    <a:lnTo>
                      <a:pt x="0" y="438103"/>
                    </a:lnTo>
                    <a:close/>
                  </a:path>
                </a:pathLst>
              </a:custGeom>
              <a:solidFill>
                <a:srgbClr val="000000">
                  <a:alpha val="0"/>
                </a:srgbClr>
              </a:solidFill>
              <a:ln w="38100" cap="sq">
                <a:solidFill>
                  <a:srgbClr val="004E7D"/>
                </a:solidFill>
                <a:prstDash val="solid"/>
                <a:miter/>
              </a:ln>
            </p:spPr>
            <p:txBody>
              <a:bodyPr/>
              <a:lstStyle/>
              <a:p>
                <a:endParaRPr lang="en-US"/>
              </a:p>
            </p:txBody>
          </p:sp>
          <p:sp>
            <p:nvSpPr>
              <p:cNvPr id="65" name="TextBox 23">
                <a:extLst>
                  <a:ext uri="{FF2B5EF4-FFF2-40B4-BE49-F238E27FC236}">
                    <a16:creationId xmlns:a16="http://schemas.microsoft.com/office/drawing/2014/main" id="{CC7F2F35-609B-D3DF-1395-92052F0BFC6C}"/>
                  </a:ext>
                </a:extLst>
              </p:cNvPr>
              <p:cNvSpPr txBox="1"/>
              <p:nvPr/>
            </p:nvSpPr>
            <p:spPr>
              <a:xfrm>
                <a:off x="0" y="-28649"/>
                <a:ext cx="756356" cy="466752"/>
              </a:xfrm>
              <a:prstGeom prst="rect">
                <a:avLst/>
              </a:prstGeom>
            </p:spPr>
            <p:txBody>
              <a:bodyPr lIns="50800" tIns="50800" rIns="50800" bIns="50800" rtlCol="0" anchor="ctr"/>
              <a:lstStyle/>
              <a:p>
                <a:pPr algn="ctr"/>
                <a:r>
                  <a:rPr lang="en-US" sz="1100" spc="98">
                    <a:solidFill>
                      <a:srgbClr val="000000"/>
                    </a:solidFill>
                    <a:latin typeface="Arial"/>
                    <a:ea typeface="Arial"/>
                    <a:cs typeface="Arial"/>
                    <a:sym typeface="Arial"/>
                  </a:rPr>
                  <a:t>Central Coast Water Board Staff inspects new project work locations</a:t>
                </a:r>
              </a:p>
            </p:txBody>
          </p:sp>
        </p:grpSp>
        <p:grpSp>
          <p:nvGrpSpPr>
            <p:cNvPr id="55" name="Group 24">
              <a:extLst>
                <a:ext uri="{FF2B5EF4-FFF2-40B4-BE49-F238E27FC236}">
                  <a16:creationId xmlns:a16="http://schemas.microsoft.com/office/drawing/2014/main" id="{124A7D9D-C364-2ADA-0378-0CD6728D8B9F}"/>
                </a:ext>
              </a:extLst>
            </p:cNvPr>
            <p:cNvGrpSpPr/>
            <p:nvPr/>
          </p:nvGrpSpPr>
          <p:grpSpPr>
            <a:xfrm>
              <a:off x="7588568" y="977559"/>
              <a:ext cx="2025015" cy="1754214"/>
              <a:chOff x="0" y="-21105"/>
              <a:chExt cx="750006" cy="649709"/>
            </a:xfrm>
          </p:grpSpPr>
          <p:sp>
            <p:nvSpPr>
              <p:cNvPr id="62" name="Freeform 25">
                <a:extLst>
                  <a:ext uri="{FF2B5EF4-FFF2-40B4-BE49-F238E27FC236}">
                    <a16:creationId xmlns:a16="http://schemas.microsoft.com/office/drawing/2014/main" id="{53BE670A-D551-39F3-984C-DA5ECA9AC454}"/>
                  </a:ext>
                </a:extLst>
              </p:cNvPr>
              <p:cNvSpPr/>
              <p:nvPr/>
            </p:nvSpPr>
            <p:spPr>
              <a:xfrm>
                <a:off x="0" y="0"/>
                <a:ext cx="750006" cy="628603"/>
              </a:xfrm>
              <a:custGeom>
                <a:avLst/>
                <a:gdLst/>
                <a:ahLst/>
                <a:cxnLst/>
                <a:rect l="l" t="t" r="r" b="b"/>
                <a:pathLst>
                  <a:path w="750006" h="628603">
                    <a:moveTo>
                      <a:pt x="0" y="0"/>
                    </a:moveTo>
                    <a:lnTo>
                      <a:pt x="750006" y="0"/>
                    </a:lnTo>
                    <a:lnTo>
                      <a:pt x="750006" y="628603"/>
                    </a:lnTo>
                    <a:lnTo>
                      <a:pt x="0" y="628603"/>
                    </a:lnTo>
                    <a:close/>
                  </a:path>
                </a:pathLst>
              </a:custGeom>
              <a:solidFill>
                <a:srgbClr val="000000">
                  <a:alpha val="0"/>
                </a:srgbClr>
              </a:solidFill>
              <a:ln w="38100" cap="sq">
                <a:solidFill>
                  <a:srgbClr val="FF914D"/>
                </a:solidFill>
                <a:prstDash val="solid"/>
                <a:miter/>
              </a:ln>
            </p:spPr>
            <p:txBody>
              <a:bodyPr/>
              <a:lstStyle/>
              <a:p>
                <a:endParaRPr lang="en-US"/>
              </a:p>
            </p:txBody>
          </p:sp>
          <p:sp>
            <p:nvSpPr>
              <p:cNvPr id="63" name="TextBox 26">
                <a:extLst>
                  <a:ext uri="{FF2B5EF4-FFF2-40B4-BE49-F238E27FC236}">
                    <a16:creationId xmlns:a16="http://schemas.microsoft.com/office/drawing/2014/main" id="{69C0C8EC-D222-D82B-90D3-67D40FD5004C}"/>
                  </a:ext>
                </a:extLst>
              </p:cNvPr>
              <p:cNvSpPr txBox="1"/>
              <p:nvPr/>
            </p:nvSpPr>
            <p:spPr>
              <a:xfrm>
                <a:off x="0" y="-21105"/>
                <a:ext cx="750006" cy="649709"/>
              </a:xfrm>
              <a:prstGeom prst="rect">
                <a:avLst/>
              </a:prstGeom>
            </p:spPr>
            <p:txBody>
              <a:bodyPr lIns="50800" tIns="50800" rIns="50800" bIns="50800" rtlCol="0" anchor="ctr"/>
              <a:lstStyle/>
              <a:p>
                <a:pPr algn="ctr"/>
                <a:r>
                  <a:rPr lang="en-US" sz="1100" spc="98">
                    <a:solidFill>
                      <a:srgbClr val="000000"/>
                    </a:solidFill>
                    <a:latin typeface="Arial"/>
                    <a:ea typeface="Arial"/>
                    <a:cs typeface="Arial"/>
                    <a:sym typeface="Arial"/>
                  </a:rPr>
                  <a:t>Sable submitted an application for coverage under the statewide permit for stormwater discharges</a:t>
                </a:r>
              </a:p>
            </p:txBody>
          </p:sp>
        </p:grpSp>
        <p:sp>
          <p:nvSpPr>
            <p:cNvPr id="56" name="TextBox 27">
              <a:extLst>
                <a:ext uri="{FF2B5EF4-FFF2-40B4-BE49-F238E27FC236}">
                  <a16:creationId xmlns:a16="http://schemas.microsoft.com/office/drawing/2014/main" id="{AA941EA8-68D1-C1DE-4717-4D7901E3FA3D}"/>
                </a:ext>
              </a:extLst>
            </p:cNvPr>
            <p:cNvSpPr txBox="1"/>
            <p:nvPr/>
          </p:nvSpPr>
          <p:spPr>
            <a:xfrm>
              <a:off x="24765" y="4680164"/>
              <a:ext cx="2211169" cy="391231"/>
            </a:xfrm>
            <a:prstGeom prst="rect">
              <a:avLst/>
            </a:prstGeom>
          </p:spPr>
          <p:txBody>
            <a:bodyPr lIns="0" tIns="0" rIns="0" bIns="0" rtlCol="0" anchor="t">
              <a:spAutoFit/>
            </a:bodyPr>
            <a:lstStyle/>
            <a:p>
              <a:pPr algn="ctr">
                <a:lnSpc>
                  <a:spcPts val="2650"/>
                </a:lnSpc>
              </a:pPr>
              <a:r>
                <a:rPr lang="en-US" sz="2000" b="1" spc="161">
                  <a:solidFill>
                    <a:srgbClr val="000000"/>
                  </a:solidFill>
                  <a:latin typeface="Arial Bold"/>
                  <a:ea typeface="Arial Bold"/>
                  <a:cs typeface="Arial Bold"/>
                  <a:sym typeface="Arial Bold"/>
                </a:rPr>
                <a:t>11/4/24</a:t>
              </a:r>
              <a:endParaRPr lang="en-US" sz="2304" b="1" spc="161">
                <a:solidFill>
                  <a:srgbClr val="000000"/>
                </a:solidFill>
                <a:latin typeface="Arial Bold"/>
                <a:ea typeface="Arial Bold"/>
                <a:cs typeface="Arial Bold"/>
                <a:sym typeface="Arial Bold"/>
              </a:endParaRPr>
            </a:p>
          </p:txBody>
        </p:sp>
        <p:sp>
          <p:nvSpPr>
            <p:cNvPr id="57" name="TextBox 28">
              <a:extLst>
                <a:ext uri="{FF2B5EF4-FFF2-40B4-BE49-F238E27FC236}">
                  <a16:creationId xmlns:a16="http://schemas.microsoft.com/office/drawing/2014/main" id="{F19939F3-AB7D-07E7-647C-61325275EC31}"/>
                </a:ext>
              </a:extLst>
            </p:cNvPr>
            <p:cNvSpPr txBox="1"/>
            <p:nvPr/>
          </p:nvSpPr>
          <p:spPr>
            <a:xfrm>
              <a:off x="3307611" y="4680164"/>
              <a:ext cx="2211169" cy="391231"/>
            </a:xfrm>
            <a:prstGeom prst="rect">
              <a:avLst/>
            </a:prstGeom>
          </p:spPr>
          <p:txBody>
            <a:bodyPr lIns="0" tIns="0" rIns="0" bIns="0" rtlCol="0" anchor="t">
              <a:spAutoFit/>
            </a:bodyPr>
            <a:lstStyle/>
            <a:p>
              <a:pPr algn="ctr">
                <a:lnSpc>
                  <a:spcPts val="2650"/>
                </a:lnSpc>
              </a:pPr>
              <a:r>
                <a:rPr lang="en-US" sz="2000" b="1" spc="161">
                  <a:solidFill>
                    <a:srgbClr val="000000"/>
                  </a:solidFill>
                  <a:latin typeface="Arial Bold"/>
                  <a:ea typeface="Arial Bold"/>
                  <a:cs typeface="Arial Bold"/>
                  <a:sym typeface="Arial Bold"/>
                </a:rPr>
                <a:t>1/22/25</a:t>
              </a:r>
              <a:endParaRPr lang="en-US" sz="2304" b="1" spc="161">
                <a:solidFill>
                  <a:srgbClr val="000000"/>
                </a:solidFill>
                <a:latin typeface="Arial Bold"/>
                <a:ea typeface="Arial Bold"/>
                <a:cs typeface="Arial Bold"/>
                <a:sym typeface="Arial Bold"/>
              </a:endParaRPr>
            </a:p>
          </p:txBody>
        </p:sp>
        <p:sp>
          <p:nvSpPr>
            <p:cNvPr id="58" name="TextBox 29">
              <a:extLst>
                <a:ext uri="{FF2B5EF4-FFF2-40B4-BE49-F238E27FC236}">
                  <a16:creationId xmlns:a16="http://schemas.microsoft.com/office/drawing/2014/main" id="{7488321A-5515-9E90-835D-00389E52C006}"/>
                </a:ext>
              </a:extLst>
            </p:cNvPr>
            <p:cNvSpPr txBox="1"/>
            <p:nvPr/>
          </p:nvSpPr>
          <p:spPr>
            <a:xfrm>
              <a:off x="6786391" y="4680164"/>
              <a:ext cx="2211169" cy="391231"/>
            </a:xfrm>
            <a:prstGeom prst="rect">
              <a:avLst/>
            </a:prstGeom>
          </p:spPr>
          <p:txBody>
            <a:bodyPr lIns="0" tIns="0" rIns="0" bIns="0" rtlCol="0" anchor="t">
              <a:spAutoFit/>
            </a:bodyPr>
            <a:lstStyle/>
            <a:p>
              <a:pPr algn="ctr">
                <a:lnSpc>
                  <a:spcPts val="2650"/>
                </a:lnSpc>
              </a:pPr>
              <a:r>
                <a:rPr lang="en-US" sz="2000" b="1" spc="161">
                  <a:solidFill>
                    <a:srgbClr val="000000"/>
                  </a:solidFill>
                  <a:latin typeface="Arial Bold"/>
                  <a:ea typeface="Arial Bold"/>
                  <a:cs typeface="Arial Bold"/>
                  <a:sym typeface="Arial Bold"/>
                </a:rPr>
                <a:t>2/28/25</a:t>
              </a:r>
            </a:p>
          </p:txBody>
        </p:sp>
        <p:sp>
          <p:nvSpPr>
            <p:cNvPr id="59" name="TextBox 30">
              <a:extLst>
                <a:ext uri="{FF2B5EF4-FFF2-40B4-BE49-F238E27FC236}">
                  <a16:creationId xmlns:a16="http://schemas.microsoft.com/office/drawing/2014/main" id="{BC06CFAD-69C9-6993-363A-7E2C3D97B595}"/>
                </a:ext>
              </a:extLst>
            </p:cNvPr>
            <p:cNvSpPr txBox="1"/>
            <p:nvPr/>
          </p:nvSpPr>
          <p:spPr>
            <a:xfrm>
              <a:off x="1487652" y="600994"/>
              <a:ext cx="2211169" cy="391231"/>
            </a:xfrm>
            <a:prstGeom prst="rect">
              <a:avLst/>
            </a:prstGeom>
          </p:spPr>
          <p:txBody>
            <a:bodyPr lIns="0" tIns="0" rIns="0" bIns="0" rtlCol="0" anchor="t">
              <a:spAutoFit/>
            </a:bodyPr>
            <a:lstStyle/>
            <a:p>
              <a:pPr algn="ctr">
                <a:lnSpc>
                  <a:spcPts val="2650"/>
                </a:lnSpc>
              </a:pPr>
              <a:r>
                <a:rPr lang="en-US" sz="2000" b="1" spc="161">
                  <a:solidFill>
                    <a:srgbClr val="000000"/>
                  </a:solidFill>
                  <a:latin typeface="Arial Bold"/>
                  <a:ea typeface="Arial Bold"/>
                  <a:cs typeface="Arial Bold"/>
                  <a:sym typeface="Arial Bold"/>
                </a:rPr>
                <a:t>12/13/24</a:t>
              </a:r>
            </a:p>
          </p:txBody>
        </p:sp>
        <p:sp>
          <p:nvSpPr>
            <p:cNvPr id="60" name="TextBox 31">
              <a:extLst>
                <a:ext uri="{FF2B5EF4-FFF2-40B4-BE49-F238E27FC236}">
                  <a16:creationId xmlns:a16="http://schemas.microsoft.com/office/drawing/2014/main" id="{307BFC41-C6DE-776C-384F-F6DB8334E000}"/>
                </a:ext>
              </a:extLst>
            </p:cNvPr>
            <p:cNvSpPr txBox="1"/>
            <p:nvPr/>
          </p:nvSpPr>
          <p:spPr>
            <a:xfrm>
              <a:off x="4556172" y="600994"/>
              <a:ext cx="2211169" cy="391231"/>
            </a:xfrm>
            <a:prstGeom prst="rect">
              <a:avLst/>
            </a:prstGeom>
          </p:spPr>
          <p:txBody>
            <a:bodyPr lIns="0" tIns="0" rIns="0" bIns="0" rtlCol="0" anchor="t">
              <a:spAutoFit/>
            </a:bodyPr>
            <a:lstStyle/>
            <a:p>
              <a:pPr algn="ctr">
                <a:lnSpc>
                  <a:spcPts val="2650"/>
                </a:lnSpc>
              </a:pPr>
              <a:r>
                <a:rPr lang="en-US" sz="2000" b="1" spc="161">
                  <a:solidFill>
                    <a:srgbClr val="000000"/>
                  </a:solidFill>
                  <a:latin typeface="Arial Bold"/>
                  <a:ea typeface="Arial Bold"/>
                  <a:cs typeface="Arial Bold"/>
                  <a:sym typeface="Arial Bold"/>
                </a:rPr>
                <a:t>1/31/25</a:t>
              </a:r>
            </a:p>
          </p:txBody>
        </p:sp>
        <p:sp>
          <p:nvSpPr>
            <p:cNvPr id="61" name="TextBox 32">
              <a:extLst>
                <a:ext uri="{FF2B5EF4-FFF2-40B4-BE49-F238E27FC236}">
                  <a16:creationId xmlns:a16="http://schemas.microsoft.com/office/drawing/2014/main" id="{2741E5ED-EEC2-10DD-CA0D-C58E14430B75}"/>
                </a:ext>
              </a:extLst>
            </p:cNvPr>
            <p:cNvSpPr txBox="1"/>
            <p:nvPr/>
          </p:nvSpPr>
          <p:spPr>
            <a:xfrm>
              <a:off x="7504331" y="601154"/>
              <a:ext cx="2211169" cy="391231"/>
            </a:xfrm>
            <a:prstGeom prst="rect">
              <a:avLst/>
            </a:prstGeom>
          </p:spPr>
          <p:txBody>
            <a:bodyPr lIns="0" tIns="0" rIns="0" bIns="0" rtlCol="0" anchor="t">
              <a:spAutoFit/>
            </a:bodyPr>
            <a:lstStyle/>
            <a:p>
              <a:pPr algn="ctr">
                <a:lnSpc>
                  <a:spcPts val="2650"/>
                </a:lnSpc>
              </a:pPr>
              <a:r>
                <a:rPr lang="en-US" sz="2000" b="1" spc="161">
                  <a:solidFill>
                    <a:srgbClr val="000000"/>
                  </a:solidFill>
                  <a:latin typeface="Arial Bold"/>
                  <a:ea typeface="Arial Bold"/>
                  <a:cs typeface="Arial Bold"/>
                  <a:sym typeface="Arial Bold"/>
                </a:rPr>
                <a:t>3/4/25</a:t>
              </a:r>
            </a:p>
          </p:txBody>
        </p:sp>
      </p:grpSp>
      <p:grpSp>
        <p:nvGrpSpPr>
          <p:cNvPr id="79" name="Group 78" descr="Recent Regulatory Actions">
            <a:extLst>
              <a:ext uri="{FF2B5EF4-FFF2-40B4-BE49-F238E27FC236}">
                <a16:creationId xmlns:a16="http://schemas.microsoft.com/office/drawing/2014/main" id="{8316630D-DE41-4CEE-0E62-A44E600AE3EB}"/>
              </a:ext>
            </a:extLst>
          </p:cNvPr>
          <p:cNvGrpSpPr/>
          <p:nvPr/>
        </p:nvGrpSpPr>
        <p:grpSpPr>
          <a:xfrm>
            <a:off x="457634" y="3163637"/>
            <a:ext cx="2439067" cy="1052048"/>
            <a:chOff x="9612725" y="404262"/>
            <a:chExt cx="2439067" cy="1052048"/>
          </a:xfrm>
        </p:grpSpPr>
        <p:grpSp>
          <p:nvGrpSpPr>
            <p:cNvPr id="77" name="Group 76">
              <a:extLst>
                <a:ext uri="{FF2B5EF4-FFF2-40B4-BE49-F238E27FC236}">
                  <a16:creationId xmlns:a16="http://schemas.microsoft.com/office/drawing/2014/main" id="{A1C4F43A-76ED-AA2F-830E-DAC0269C66A1}"/>
                </a:ext>
              </a:extLst>
            </p:cNvPr>
            <p:cNvGrpSpPr/>
            <p:nvPr/>
          </p:nvGrpSpPr>
          <p:grpSpPr>
            <a:xfrm>
              <a:off x="9612725" y="686869"/>
              <a:ext cx="2439067" cy="769441"/>
              <a:chOff x="9821684" y="740881"/>
              <a:chExt cx="2230108" cy="769441"/>
            </a:xfrm>
          </p:grpSpPr>
          <p:sp>
            <p:nvSpPr>
              <p:cNvPr id="74" name="TextBox 73">
                <a:extLst>
                  <a:ext uri="{FF2B5EF4-FFF2-40B4-BE49-F238E27FC236}">
                    <a16:creationId xmlns:a16="http://schemas.microsoft.com/office/drawing/2014/main" id="{B7FAACB7-550E-63B2-7897-FDBF2D48C02C}"/>
                  </a:ext>
                </a:extLst>
              </p:cNvPr>
              <p:cNvSpPr txBox="1"/>
              <p:nvPr/>
            </p:nvSpPr>
            <p:spPr>
              <a:xfrm>
                <a:off x="9984099" y="740881"/>
                <a:ext cx="2067693" cy="769441"/>
              </a:xfrm>
              <a:prstGeom prst="rect">
                <a:avLst/>
              </a:prstGeom>
              <a:noFill/>
            </p:spPr>
            <p:txBody>
              <a:bodyPr wrap="square" rtlCol="0">
                <a:spAutoFit/>
              </a:bodyPr>
              <a:lstStyle/>
              <a:p>
                <a:r>
                  <a:rPr lang="en-US" sz="1100">
                    <a:latin typeface="Arial" panose="020B0604020202020204" pitchFamily="34" charset="0"/>
                    <a:cs typeface="Arial" panose="020B0604020202020204" pitchFamily="34" charset="0"/>
                  </a:rPr>
                  <a:t>: Regional Water Board Actions</a:t>
                </a:r>
                <a:br>
                  <a:rPr lang="en-US" sz="1100">
                    <a:latin typeface="Arial" panose="020B0604020202020204" pitchFamily="34" charset="0"/>
                    <a:cs typeface="Arial" panose="020B0604020202020204" pitchFamily="34" charset="0"/>
                  </a:rPr>
                </a:br>
                <a:endParaRPr lang="en-US" sz="1100">
                  <a:latin typeface="Arial" panose="020B0604020202020204" pitchFamily="34" charset="0"/>
                  <a:cs typeface="Arial" panose="020B0604020202020204" pitchFamily="34" charset="0"/>
                </a:endParaRPr>
              </a:p>
              <a:p>
                <a:r>
                  <a:rPr lang="en-US" sz="1100">
                    <a:latin typeface="Arial" panose="020B0604020202020204" pitchFamily="34" charset="0"/>
                    <a:cs typeface="Arial" panose="020B0604020202020204" pitchFamily="34" charset="0"/>
                  </a:rPr>
                  <a:t>: Response from Sable</a:t>
                </a:r>
              </a:p>
            </p:txBody>
          </p:sp>
          <p:sp>
            <p:nvSpPr>
              <p:cNvPr id="75" name="Rectangle 74">
                <a:extLst>
                  <a:ext uri="{FF2B5EF4-FFF2-40B4-BE49-F238E27FC236}">
                    <a16:creationId xmlns:a16="http://schemas.microsoft.com/office/drawing/2014/main" id="{AA5F517F-8E7F-403B-B6D9-E70BBB3115DD}"/>
                  </a:ext>
                </a:extLst>
              </p:cNvPr>
              <p:cNvSpPr/>
              <p:nvPr/>
            </p:nvSpPr>
            <p:spPr>
              <a:xfrm>
                <a:off x="9821684" y="790029"/>
                <a:ext cx="173736" cy="189203"/>
              </a:xfrm>
              <a:prstGeom prst="rect">
                <a:avLst/>
              </a:prstGeom>
              <a:solidFill>
                <a:schemeClr val="bg1"/>
              </a:solidFill>
              <a:ln w="28575">
                <a:solidFill>
                  <a:srgbClr val="004E7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8EB35E48-B4B3-BB1C-571D-0C4A8C2D2E3A}"/>
                  </a:ext>
                </a:extLst>
              </p:cNvPr>
              <p:cNvSpPr/>
              <p:nvPr/>
            </p:nvSpPr>
            <p:spPr>
              <a:xfrm>
                <a:off x="9822930" y="1125369"/>
                <a:ext cx="173736" cy="189203"/>
              </a:xfrm>
              <a:prstGeom prst="rect">
                <a:avLst/>
              </a:prstGeom>
              <a:solidFill>
                <a:schemeClr val="bg1"/>
              </a:solidFill>
              <a:ln w="28575">
                <a:solidFill>
                  <a:srgbClr val="FF914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TextBox 77">
              <a:extLst>
                <a:ext uri="{FF2B5EF4-FFF2-40B4-BE49-F238E27FC236}">
                  <a16:creationId xmlns:a16="http://schemas.microsoft.com/office/drawing/2014/main" id="{9CCA670F-790B-987E-FED0-D5ED6184B6D5}"/>
                </a:ext>
              </a:extLst>
            </p:cNvPr>
            <p:cNvSpPr txBox="1"/>
            <p:nvPr/>
          </p:nvSpPr>
          <p:spPr>
            <a:xfrm>
              <a:off x="10421946" y="404262"/>
              <a:ext cx="1410390" cy="276999"/>
            </a:xfrm>
            <a:prstGeom prst="rect">
              <a:avLst/>
            </a:prstGeom>
            <a:noFill/>
          </p:spPr>
          <p:txBody>
            <a:bodyPr wrap="square" rtlCol="0">
              <a:spAutoFit/>
            </a:bodyPr>
            <a:lstStyle/>
            <a:p>
              <a:r>
                <a:rPr lang="en-US" sz="1200">
                  <a:latin typeface="Arial" panose="020B0604020202020204" pitchFamily="34" charset="0"/>
                  <a:cs typeface="Arial" panose="020B0604020202020204" pitchFamily="34" charset="0"/>
                </a:rPr>
                <a:t>LEGEND</a:t>
              </a:r>
              <a:endParaRPr lang="en-US">
                <a:latin typeface="Arial" panose="020B0604020202020204" pitchFamily="34" charset="0"/>
                <a:cs typeface="Arial" panose="020B0604020202020204" pitchFamily="34" charset="0"/>
              </a:endParaRPr>
            </a:p>
          </p:txBody>
        </p:sp>
      </p:grpSp>
      <p:pic>
        <p:nvPicPr>
          <p:cNvPr id="1026" name="Picture 2" descr="State Water Resources Control Board logo homepage">
            <a:extLst>
              <a:ext uri="{FF2B5EF4-FFF2-40B4-BE49-F238E27FC236}">
                <a16:creationId xmlns:a16="http://schemas.microsoft.com/office/drawing/2014/main" id="{6A8AE5D2-6038-DEE8-CA40-2EF69D98B7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7270" y="1785899"/>
            <a:ext cx="3019823" cy="12070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518645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 slides.pptx" id="{D19092ED-CF3C-41A9-A920-5466ADCE7D9B}" vid="{1F01FAC9-64E3-4430-8637-095864E45AD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9C80C3BB610FD4FB0E3845DA5F1ADA5" ma:contentTypeVersion="5" ma:contentTypeDescription="Create a new document." ma:contentTypeScope="" ma:versionID="661f5a2a8d59f7c9ddf7a3c2f12ca519">
  <xsd:schema xmlns:xsd="http://www.w3.org/2001/XMLSchema" xmlns:xs="http://www.w3.org/2001/XMLSchema" xmlns:p="http://schemas.microsoft.com/office/2006/metadata/properties" xmlns:ns2="0a7d1755-edef-4a42-b150-db345f2ad697" xmlns:ns3="10a364ca-6de3-45e7-a3ee-53a34f09fcbb" targetNamespace="http://schemas.microsoft.com/office/2006/metadata/properties" ma:root="true" ma:fieldsID="29c6ef5633234f595a2b7c386365f738" ns2:_="" ns3:_="">
    <xsd:import namespace="0a7d1755-edef-4a42-b150-db345f2ad697"/>
    <xsd:import namespace="10a364ca-6de3-45e7-a3ee-53a34f09fcbb"/>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a7d1755-edef-4a42-b150-db345f2ad69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0a364ca-6de3-45e7-a3ee-53a34f09fcbb"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E80C2C8D-91FA-4671-8B5C-A9E44994707B}">
  <ds:schemaRefs>
    <ds:schemaRef ds:uri="http://schemas.microsoft.com/sharepoint/v3/contenttype/forms"/>
  </ds:schemaRefs>
</ds:datastoreItem>
</file>

<file path=customXml/itemProps2.xml><?xml version="1.0" encoding="utf-8"?>
<ds:datastoreItem xmlns:ds="http://schemas.openxmlformats.org/officeDocument/2006/customXml" ds:itemID="{0683032E-B51D-4DCD-9318-643DFF943CE7}">
  <ds:schemaRefs>
    <ds:schemaRef ds:uri="0a7d1755-edef-4a42-b150-db345f2ad697"/>
    <ds:schemaRef ds:uri="10a364ca-6de3-45e7-a3ee-53a34f09fcb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D7298F98-DA26-4F88-98A8-BF690C2B5934}">
  <ds:schemaRefs>
    <ds:schemaRef ds:uri="0a7d1755-edef-4a42-b150-db345f2ad697"/>
    <ds:schemaRef ds:uri="10a364ca-6de3-45e7-a3ee-53a34f09fcbb"/>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clbl:label id="{fe186a25-7d49-41e6-9941-05d2281d36c1}" enabled="0" method="" siteId="{fe186a25-7d49-41e6-9941-05d2281d36c1}" removed="1"/>
</clbl:labelList>
</file>

<file path=docProps/app.xml><?xml version="1.0" encoding="utf-8"?>
<Properties xmlns="http://schemas.openxmlformats.org/officeDocument/2006/extended-properties" xmlns:vt="http://schemas.openxmlformats.org/officeDocument/2006/docPropsVTypes">
  <Template>PowerPoint Slides</Template>
  <TotalTime>0</TotalTime>
  <Words>283</Words>
  <Application>Microsoft Office PowerPoint</Application>
  <PresentationFormat>Widescreen</PresentationFormat>
  <Paragraphs>36</Paragraphs>
  <Slides>4</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Arial Bold</vt:lpstr>
      <vt:lpstr>Calibri</vt:lpstr>
      <vt:lpstr>Office Theme</vt:lpstr>
      <vt:lpstr>Water Board Oversight  Sable Pipelines  CA-324 &amp; CA-325</vt:lpstr>
      <vt:lpstr>Water Boards’ Mission Statement​</vt:lpstr>
      <vt:lpstr>Water Boards’ Regulatory Role  </vt:lpstr>
      <vt:lpstr>Recent Regulatory Actions  </vt:lpstr>
    </vt:vector>
  </TitlesOfParts>
  <Company>SWRCB</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West, Yvonne@Waterboards</dc:creator>
  <cp:lastModifiedBy>Wong, Jared@CNRA</cp:lastModifiedBy>
  <cp:revision>2</cp:revision>
  <dcterms:created xsi:type="dcterms:W3CDTF">2025-02-28T00:27:44Z</dcterms:created>
  <dcterms:modified xsi:type="dcterms:W3CDTF">2025-03-12T16:51:26Z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0x010100E9C80C3BB610FD4FB0E3845DA5F1ADA5</vt:lpwstr>
  </property>
</Properties>
</file>