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1"/>
  </p:notesMasterIdLst>
  <p:sldIdLst>
    <p:sldId id="262" r:id="rId6"/>
    <p:sldId id="260" r:id="rId7"/>
    <p:sldId id="257" r:id="rId8"/>
    <p:sldId id="259" r:id="rId9"/>
    <p:sldId id="258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2C721B-28F2-67CA-261C-B99A2D6627AD}" name="Todd, Ryan@Wildlife" initials="RT" userId="S::Ryan.Todd@wildlife.ca.gov::58e5f534-657a-409e-ad53-49cb5eb63411" providerId="AD"/>
  <p188:author id="{2D94A53E-29E4-3CA1-17BF-A42BA9B76896}" name="Yamamoto, Julie@Wildlife" initials="JY" userId="S::Julie.Yamamoto@wildlife.ca.gov::40a4f766-2559-4ce8-aa14-abc0a759f60d" providerId="AD"/>
  <p188:author id="{BCB11A55-5B77-1685-E281-D3E009779C6B}" name="Geldart, Heather@Wildlife" initials="HG" userId="S::Heather.Geldart@Wildlife.ca.gov::28236ef0-9d55-40f4-86ee-a328e02ea188" providerId="AD"/>
  <p188:author id="{4693487C-9948-72EE-9DCF-2AE8D6F3EB94}" name="Reinhard, David@Wildlife" initials="DR" userId="S::David.Reinhard@Wildlife.ca.gov::17eb7eea-92ac-4080-8ffd-70fefbeed721" providerId="AD"/>
  <p188:author id="{EDA78BB5-C4A2-E122-89E4-424A0ADB9376}" name="Geldart, Heather@Wildlife" initials="GH" userId="S::heather.geldart@wildlife.ca.gov::28236ef0-9d55-40f4-86ee-a328e02ea188" providerId="AD"/>
  <p188:author id="{3115ADDB-D660-DEF7-9035-ADD4E5E0AF66}" name="Fabian, Rachel@Wildlife" initials="RF" userId="S::Rachel.Fabian@wildlife.ca.gov::10f7c331-ccac-4b29-94ad-2af9d0ee5fb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B94FA6-F5D4-4BB1-A24D-ADA031842B76}" v="4" dt="2025-03-11T22:46:12.5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032" autoAdjust="0"/>
  </p:normalViewPr>
  <p:slideViewPr>
    <p:cSldViewPr snapToGrid="0">
      <p:cViewPr varScale="1">
        <p:scale>
          <a:sx n="125" d="100"/>
          <a:sy n="125" d="100"/>
        </p:scale>
        <p:origin x="8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2F57DC-346A-4B37-85B3-37FD8E33C04F}" type="datetimeFigureOut"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21C3E28-006D-438D-8F9D-C4937D539FB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35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C3E28-006D-438D-8F9D-C4937D539F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88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C3E28-006D-438D-8F9D-C4937D539F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49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C3E28-006D-438D-8F9D-C4937D539F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90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C3E28-006D-438D-8F9D-C4937D539FB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71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5887" lvl="1" indent="0">
              <a:spcAft>
                <a:spcPts val="815"/>
              </a:spcAft>
              <a:buFont typeface="Arial" panose="020B0604020202020204" pitchFamily="34" charset="0"/>
              <a:buNone/>
            </a:pPr>
            <a:endParaRPr lang="en-US" sz="1800" kern="100" dirty="0">
              <a:latin typeface="Times New Roman" panose="02020603050405020304" pitchFamily="18" charset="0"/>
              <a:ea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C3E28-006D-438D-8F9D-C4937D539FB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1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C67F5-63FC-FFD5-69D7-732CD9ED7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7BB392-DE29-4FA3-A075-A9473AF84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B57D2-F018-7952-E792-B59857547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9B22-4D84-191C-2BD2-4B5401CC2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23CDB-9D07-FF77-EA89-78BAB6526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69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C07F5-01D1-2975-D681-FA6045F6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BB322-369F-01FD-4FFC-9EF58C46A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D958D-CB3A-F276-BCFF-EF52B5B29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63518-ABBC-6054-1B04-100CC7C16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035F2-4C40-11A2-E241-3A14A84A7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50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EBC72-683A-D68A-5D55-302A7356D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34E9F-63D4-7B64-052A-4C7F663AB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8FB7D-2BD2-7161-74B3-90E141E29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F6B89-D85A-9F43-3F1F-8676612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69AFE-2AA4-1616-1E99-4AEA4A9C1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89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165F5-6057-FF36-C0A6-DF9107266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F4F38-21D3-F7C8-BC6E-86264D659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40CA59-4737-AF1B-BC23-916461ABC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3C89D-6C44-890B-EC07-38454C07A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6CC50-7475-E87D-4393-F47B8578C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7045E-83B8-04CE-7DE2-82433E120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64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45C8D-7C12-C28D-2B44-E83106B0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736B0-3BB5-7F5D-FB06-6347B0E97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4700A-DBCA-7483-F00C-1405F463C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C3A1A3-A034-272E-2CDF-798125CDF9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F6FC41-485C-4BBF-7B9E-AB8D5387C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18E99-722E-7843-BE48-9A6D0F640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F61AFC-0B9B-FD2B-818E-BB80ADCB4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8020AA-2CD9-8E1B-5E91-6B9E835E3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8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71871-D903-50AE-A9D7-548FF936B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394010-B716-6EF1-CB3D-7C2FD8FC9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ACA73-1075-65BE-A2E7-6AE9BFF55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F7542E-8AF2-8504-D9D4-AC9FE720D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94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241FCC-82CF-C873-E6D7-1536E7266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90D6FB-8328-1D6C-9C1F-FDBC1549F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72E39-BD9A-1279-6646-03C5322C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9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E88B-F328-B637-8C2A-9DA646865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AE13A-2EFC-D792-5470-8DE0439E3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7C27D-C398-900C-CA7D-8DC958DD9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38CE56-8424-01EB-43A1-78D143A9B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8055A8-33BF-1551-D9C5-3F34C5C0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C485FC-AD08-4034-83EA-B68506CF0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55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AC722-6946-A6FB-7302-98B02B947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8B35C3-AC6D-02E8-7670-F48A2EC15F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21BEA-AF93-2F7B-0A1A-0815F7E71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4C106-86AE-DEF3-21BC-E7E53CC44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7D5B7-E500-40B7-0F67-A5B919397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5CB129-873B-BF59-1CA9-8EFB9BF8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43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DB9EA-280A-C8FE-37ED-B705791A5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4DB7D2-9D5E-F618-158D-8BE10800A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B92C4-74E6-DD64-C0E4-B2F2501B5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24808-284C-9B0B-74D8-ADF6646EF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06F1D-B778-DC7F-F64A-BFF52318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2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3BB002-C6BD-58E9-FEDD-20F73AF616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1ABF9-8921-80A4-9E34-6876832CF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D2165-5AD6-788E-34AA-B701445F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A439-13D3-411A-394E-E57FA139A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5C016-EF5E-F6AD-3854-1DA1A64BA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6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2B5AEF-5BAF-682E-8190-DF15624D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B5007-33BE-F309-3C71-6B0577982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11E26-6B0C-FCD8-0F4A-1FBB9ED67F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0AD133-D532-461D-8AEE-0EEAA4FFB2F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CEA71-C1B5-8D08-C3D6-87F810F908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EC8CB-76F8-66DE-6D6E-B06533C48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430A20-484F-419B-AA38-9595C6741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9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E6653-00F7-18DA-EBFD-A1815FD2B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3457" y="1877372"/>
            <a:ext cx="9372465" cy="466614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 dirty="0"/>
              <a:t>Contingency Plans</a:t>
            </a:r>
            <a:endParaRPr lang="en-US" b="1" dirty="0"/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Pipeline operators must have contingency plans for pipeline segments that threaten marine or inland waters of the state.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Plans identify sufficient spill response resources and ability to respond to a </a:t>
            </a:r>
            <a:r>
              <a:rPr lang="en-US" sz="2000"/>
              <a:t>calculated “reasonable </a:t>
            </a:r>
            <a:r>
              <a:rPr lang="en-US" sz="2000" dirty="0"/>
              <a:t>worst-case </a:t>
            </a:r>
            <a:r>
              <a:rPr lang="en-US" sz="2000"/>
              <a:t>spill”.</a:t>
            </a:r>
            <a:endParaRPr lang="en-US" sz="2000" dirty="0"/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CCR Title 14 Sections 815.01-818.03, 817.04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 dirty="0"/>
              <a:t>Certificates of Financial Responsibility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111111"/>
                </a:solidFill>
              </a:rPr>
              <a:t>OSPR issues Certificates of Financial Responsibility (COFRs) to pipeline operators after they have provided  proof that they have the financial resources to cover the costs of response for their “</a:t>
            </a:r>
            <a:r>
              <a:rPr lang="en-US" sz="2000">
                <a:solidFill>
                  <a:srgbClr val="111111"/>
                </a:solidFill>
              </a:rPr>
              <a:t>reasonable worst-case</a:t>
            </a:r>
            <a:r>
              <a:rPr lang="en-US" sz="2000" dirty="0">
                <a:solidFill>
                  <a:srgbClr val="111111"/>
                </a:solidFill>
              </a:rPr>
              <a:t> </a:t>
            </a:r>
            <a:r>
              <a:rPr lang="en-US" sz="2000">
                <a:solidFill>
                  <a:srgbClr val="111111"/>
                </a:solidFill>
              </a:rPr>
              <a:t>spill”.</a:t>
            </a:r>
            <a:endParaRPr lang="en-US" sz="2000" dirty="0"/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An approved COFR is required prior to approval of a pipeline operator's contingency plan.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CCR Title 14 Sections 791-798</a:t>
            </a:r>
          </a:p>
          <a:p>
            <a:pPr marL="742950" lvl="1"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C0490D-8964-32CB-0B72-7C599E6B3198}"/>
              </a:ext>
            </a:extLst>
          </p:cNvPr>
          <p:cNvSpPr txBox="1"/>
          <p:nvPr/>
        </p:nvSpPr>
        <p:spPr>
          <a:xfrm>
            <a:off x="0" y="0"/>
            <a:ext cx="12192000" cy="71453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OSPR's Regulatory Role for Pipeline Operations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4359F0-DE4C-E616-E909-C4C900EB4879}"/>
              </a:ext>
            </a:extLst>
          </p:cNvPr>
          <p:cNvSpPr txBox="1"/>
          <p:nvPr/>
        </p:nvSpPr>
        <p:spPr>
          <a:xfrm>
            <a:off x="409074" y="950495"/>
            <a:ext cx="11069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Mission: </a:t>
            </a:r>
            <a:r>
              <a:rPr lang="en-US" sz="2400" b="0" i="1" dirty="0">
                <a:solidFill>
                  <a:srgbClr val="111111"/>
                </a:solidFill>
                <a:latin typeface="+mj-lt"/>
                <a:ea typeface="source sans pro"/>
              </a:rPr>
              <a:t>To provide the best achievable protection of California's natural resources by preventing, preparing for, and responding to spills of oil and restoring affected resources.</a:t>
            </a:r>
          </a:p>
          <a:p>
            <a:pPr algn="ctr"/>
            <a:endParaRPr lang="en-US" sz="24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44492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CDAA83-5209-10C7-9AB0-DEAEF8760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99"/>
          <a:stretch/>
        </p:blipFill>
        <p:spPr>
          <a:xfrm>
            <a:off x="4895798" y="714533"/>
            <a:ext cx="7296202" cy="42098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341A29-5321-686A-9086-905BB239B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2903" y="2496150"/>
            <a:ext cx="2929097" cy="38069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24DEA9-57EE-B8F0-021E-EF225B5B9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682" y="3827714"/>
            <a:ext cx="2219307" cy="28782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D399F6-3CBE-8090-C21A-7AC45CB5119C}"/>
              </a:ext>
            </a:extLst>
          </p:cNvPr>
          <p:cNvSpPr txBox="1"/>
          <p:nvPr/>
        </p:nvSpPr>
        <p:spPr>
          <a:xfrm>
            <a:off x="253497" y="1075220"/>
            <a:ext cx="4406993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 this plan, OSPR regulates: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CA-324 - Pipelines from the Las Flores Canyon Pump Station to the Gaviota Meter Station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CA-325A/B - Pipelines from Gaviota Pump Station to the Pentland Meter Station.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OSPR has issued two Certificates of Financial Responsibility (COFR) for the $101M financial responsibility demonstrated by </a:t>
            </a:r>
            <a:r>
              <a:rPr lang="en-US" sz="2000"/>
              <a:t>the operator, </a:t>
            </a:r>
            <a:r>
              <a:rPr lang="en-US" sz="2000" dirty="0"/>
              <a:t>Pacific Pipeline</a:t>
            </a:r>
            <a:r>
              <a:rPr lang="en-US" sz="2000"/>
              <a:t> Company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3F70F2-658C-213A-81BF-9A1C991BB5C8}"/>
              </a:ext>
            </a:extLst>
          </p:cNvPr>
          <p:cNvSpPr txBox="1"/>
          <p:nvPr/>
        </p:nvSpPr>
        <p:spPr>
          <a:xfrm>
            <a:off x="0" y="0"/>
            <a:ext cx="12192000" cy="71453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Onshore - Pacific Pipeline Company (CA-00-7217) </a:t>
            </a:r>
          </a:p>
        </p:txBody>
      </p:sp>
    </p:spTree>
    <p:extLst>
      <p:ext uri="{BB962C8B-B14F-4D97-AF65-F5344CB8AC3E}">
        <p14:creationId xmlns:p14="http://schemas.microsoft.com/office/powerpoint/2010/main" val="188211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C1C07-4065-F459-9AB8-1B43A97F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B23A83D-E878-50A6-BA60-4AF363F53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13686" y="2228135"/>
            <a:ext cx="9939219" cy="12474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Timeline" title="Timeline">
            <a:extLst>
              <a:ext uri="{FF2B5EF4-FFF2-40B4-BE49-F238E27FC236}">
                <a16:creationId xmlns:a16="http://schemas.microsoft.com/office/drawing/2014/main" id="{33954A0D-25AE-F960-87D8-93C047D9BD84}"/>
              </a:ext>
            </a:extLst>
          </p:cNvPr>
          <p:cNvGrpSpPr/>
          <p:nvPr/>
        </p:nvGrpSpPr>
        <p:grpSpPr>
          <a:xfrm>
            <a:off x="2172457" y="875806"/>
            <a:ext cx="9655308" cy="528204"/>
            <a:chOff x="418011" y="5157071"/>
            <a:chExt cx="11007737" cy="528204"/>
          </a:xfrm>
        </p:grpSpPr>
        <p:grpSp>
          <p:nvGrpSpPr>
            <p:cNvPr id="5" name="Group 4" title="Timeline">
              <a:extLst>
                <a:ext uri="{FF2B5EF4-FFF2-40B4-BE49-F238E27FC236}">
                  <a16:creationId xmlns:a16="http://schemas.microsoft.com/office/drawing/2014/main" id="{92C606D2-2800-5718-B5DB-9A9331EB6430}"/>
                </a:ext>
              </a:extLst>
            </p:cNvPr>
            <p:cNvGrpSpPr/>
            <p:nvPr/>
          </p:nvGrpSpPr>
          <p:grpSpPr>
            <a:xfrm>
              <a:off x="418011" y="5519804"/>
              <a:ext cx="11007737" cy="165471"/>
              <a:chOff x="418011" y="3346265"/>
              <a:chExt cx="11007737" cy="165471"/>
            </a:xfrm>
          </p:grpSpPr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4BD45DA-5F2B-7205-7A3D-9926D79719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8011" y="3429000"/>
                <a:ext cx="11007737" cy="0"/>
              </a:xfrm>
              <a:prstGeom prst="straightConnector1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2DA69AA9-D6BF-6FD6-E0DD-4F03901FCB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476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CE735139-A339-5CDB-FB3A-150A65AAF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5521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6BFC30C-E6BF-39C2-8887-F4DFEB483B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2090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B961B205-DDD4-5E3E-F691-E921273F78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007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F39353DD-6612-F5C0-94AC-2F9592FB22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34723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CBE2ED4-01E2-4FB0-C365-C5D4CBD483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793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67777755-96EB-0EA5-7B66-A84EC257E3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2074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751B4A9A-DCD8-1538-A3DA-1A96FD565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65581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318226B7-ED2D-4046-56FE-CCC6737320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57824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805E5245-4FDD-7D09-02FD-72F99FA6DB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42608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060921E0-2B42-9DDB-88E1-B0781826E9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748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04D3A7A-868E-F9A3-791B-0EEA0966D3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7835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 title="Timeline Text">
              <a:extLst>
                <a:ext uri="{FF2B5EF4-FFF2-40B4-BE49-F238E27FC236}">
                  <a16:creationId xmlns:a16="http://schemas.microsoft.com/office/drawing/2014/main" id="{6B1FFAC0-E119-848C-B9C1-819F88BD9D21}"/>
                </a:ext>
              </a:extLst>
            </p:cNvPr>
            <p:cNvGrpSpPr/>
            <p:nvPr/>
          </p:nvGrpSpPr>
          <p:grpSpPr>
            <a:xfrm>
              <a:off x="782971" y="5157071"/>
              <a:ext cx="10281519" cy="253877"/>
              <a:chOff x="782971" y="5157071"/>
              <a:chExt cx="10281519" cy="25387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1E1818-9BC8-C658-EF5A-0548D20FC362}"/>
                  </a:ext>
                </a:extLst>
              </p:cNvPr>
              <p:cNvSpPr txBox="1"/>
              <p:nvPr/>
            </p:nvSpPr>
            <p:spPr>
              <a:xfrm>
                <a:off x="782971" y="5175211"/>
                <a:ext cx="569009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April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A4D130B-EB4A-CEF5-9AE9-3C06CDACA730}"/>
                  </a:ext>
                </a:extLst>
              </p:cNvPr>
              <p:cNvSpPr txBox="1"/>
              <p:nvPr/>
            </p:nvSpPr>
            <p:spPr>
              <a:xfrm>
                <a:off x="1799208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May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93C169F-C700-5B7E-CBF7-1011A09418DA}"/>
                  </a:ext>
                </a:extLst>
              </p:cNvPr>
              <p:cNvSpPr txBox="1"/>
              <p:nvPr/>
            </p:nvSpPr>
            <p:spPr>
              <a:xfrm>
                <a:off x="2654389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June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69CD32-7348-1190-FC7A-A563E2150107}"/>
                  </a:ext>
                </a:extLst>
              </p:cNvPr>
              <p:cNvSpPr txBox="1"/>
              <p:nvPr/>
            </p:nvSpPr>
            <p:spPr>
              <a:xfrm>
                <a:off x="3509571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July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AA7C75-1CCD-76F1-E383-20F6930AD208}"/>
                  </a:ext>
                </a:extLst>
              </p:cNvPr>
              <p:cNvSpPr txBox="1"/>
              <p:nvPr/>
            </p:nvSpPr>
            <p:spPr>
              <a:xfrm>
                <a:off x="4364753" y="5175211"/>
                <a:ext cx="569009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Aug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D87E56-123C-D6A6-1076-27670BD5AB11}"/>
                  </a:ext>
                </a:extLst>
              </p:cNvPr>
              <p:cNvSpPr txBox="1"/>
              <p:nvPr/>
            </p:nvSpPr>
            <p:spPr>
              <a:xfrm>
                <a:off x="5380989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Sept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6F5DDE1-FE3F-6A7F-EA40-46792F8AFC37}"/>
                  </a:ext>
                </a:extLst>
              </p:cNvPr>
              <p:cNvSpPr txBox="1"/>
              <p:nvPr/>
            </p:nvSpPr>
            <p:spPr>
              <a:xfrm>
                <a:off x="6236172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Oct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77C5BE-7830-0AC6-605A-A1B168CB5DEB}"/>
                  </a:ext>
                </a:extLst>
              </p:cNvPr>
              <p:cNvSpPr txBox="1"/>
              <p:nvPr/>
            </p:nvSpPr>
            <p:spPr>
              <a:xfrm>
                <a:off x="7091353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Nov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F596585-2B41-502C-CA18-DA0A0AA09B6E}"/>
                  </a:ext>
                </a:extLst>
              </p:cNvPr>
              <p:cNvSpPr txBox="1"/>
              <p:nvPr/>
            </p:nvSpPr>
            <p:spPr>
              <a:xfrm>
                <a:off x="7946535" y="5157071"/>
                <a:ext cx="470255" cy="2538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Dec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377D64-599C-A040-0855-444D15F73629}"/>
                  </a:ext>
                </a:extLst>
              </p:cNvPr>
              <p:cNvSpPr txBox="1"/>
              <p:nvPr/>
            </p:nvSpPr>
            <p:spPr>
              <a:xfrm>
                <a:off x="8864016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Jan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6FB690A-1B10-7BB1-EDA6-74E3B3A57E49}"/>
                  </a:ext>
                </a:extLst>
              </p:cNvPr>
              <p:cNvSpPr txBox="1"/>
              <p:nvPr/>
            </p:nvSpPr>
            <p:spPr>
              <a:xfrm>
                <a:off x="9719198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Feb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CD01E6C-83D7-0A75-499C-CD5C378B6E92}"/>
                  </a:ext>
                </a:extLst>
              </p:cNvPr>
              <p:cNvSpPr txBox="1"/>
              <p:nvPr/>
            </p:nvSpPr>
            <p:spPr>
              <a:xfrm>
                <a:off x="10574377" y="5175211"/>
                <a:ext cx="490113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March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E64D670-E34B-51D6-650C-601906A8337B}"/>
              </a:ext>
            </a:extLst>
          </p:cNvPr>
          <p:cNvSpPr/>
          <p:nvPr/>
        </p:nvSpPr>
        <p:spPr>
          <a:xfrm>
            <a:off x="231076" y="2257402"/>
            <a:ext cx="1629624" cy="12182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Certificate of Financial Responsibility (COFR)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D515E88-75A7-F6D3-0130-538064DD56D3}"/>
              </a:ext>
            </a:extLst>
          </p:cNvPr>
          <p:cNvSpPr/>
          <p:nvPr/>
        </p:nvSpPr>
        <p:spPr>
          <a:xfrm>
            <a:off x="231076" y="5312388"/>
            <a:ext cx="1629624" cy="12423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Contingency Plan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D6B796E-C2ED-75C7-2EE8-5AA978940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13685" y="5312387"/>
            <a:ext cx="9939219" cy="12423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8224AE9-BAE0-E9AD-74A4-439FA82EB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88627" y="1329070"/>
            <a:ext cx="1963992" cy="1214656"/>
            <a:chOff x="4888627" y="1329070"/>
            <a:chExt cx="1963992" cy="1214656"/>
          </a:xfrm>
        </p:grpSpPr>
        <p:cxnSp>
          <p:nvCxnSpPr>
            <p:cNvPr id="105" name="Connector: Elbow 104">
              <a:extLst>
                <a:ext uri="{FF2B5EF4-FFF2-40B4-BE49-F238E27FC236}">
                  <a16:creationId xmlns:a16="http://schemas.microsoft.com/office/drawing/2014/main" id="{05E244BF-34FD-5BCF-7E7F-585A9BB3C5D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47644" y="1356035"/>
              <a:ext cx="1006565" cy="952636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Chevron 62">
              <a:extLst>
                <a:ext uri="{FF2B5EF4-FFF2-40B4-BE49-F238E27FC236}">
                  <a16:creationId xmlns:a16="http://schemas.microsoft.com/office/drawing/2014/main" id="{422B0AD5-9BDF-FD0C-9851-455B8B7A851E}"/>
                </a:ext>
              </a:extLst>
            </p:cNvPr>
            <p:cNvSpPr/>
            <p:nvPr/>
          </p:nvSpPr>
          <p:spPr>
            <a:xfrm>
              <a:off x="4888627" y="2316895"/>
              <a:ext cx="1963992" cy="226831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/>
                <a:t>COFR Approved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C959503-712B-E036-9686-06C1DE688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61898" y="4217198"/>
            <a:ext cx="1861198" cy="1432244"/>
            <a:chOff x="2161898" y="4217198"/>
            <a:chExt cx="1861198" cy="1432244"/>
          </a:xfrm>
        </p:grpSpPr>
        <p:sp>
          <p:nvSpPr>
            <p:cNvPr id="196" name="Chevron 62">
              <a:extLst>
                <a:ext uri="{FF2B5EF4-FFF2-40B4-BE49-F238E27FC236}">
                  <a16:creationId xmlns:a16="http://schemas.microsoft.com/office/drawing/2014/main" id="{FE8A3CEA-1073-96AA-0284-85893100E017}"/>
                </a:ext>
              </a:extLst>
            </p:cNvPr>
            <p:cNvSpPr/>
            <p:nvPr/>
          </p:nvSpPr>
          <p:spPr>
            <a:xfrm>
              <a:off x="2161898" y="5424010"/>
              <a:ext cx="1861198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Plan Submitted</a:t>
              </a:r>
              <a:endParaRPr lang="en-US"/>
            </a:p>
          </p:txBody>
        </p:sp>
        <p:cxnSp>
          <p:nvCxnSpPr>
            <p:cNvPr id="197" name="Connector: Elbow 196">
              <a:extLst>
                <a:ext uri="{FF2B5EF4-FFF2-40B4-BE49-F238E27FC236}">
                  <a16:creationId xmlns:a16="http://schemas.microsoft.com/office/drawing/2014/main" id="{3D969F43-89F1-6EC7-E94C-4598EFB6AFC0}"/>
                </a:ext>
              </a:extLst>
            </p:cNvPr>
            <p:cNvCxnSpPr>
              <a:cxnSpLocks/>
              <a:stCxn id="196" idx="0"/>
            </p:cNvCxnSpPr>
            <p:nvPr/>
          </p:nvCxnSpPr>
          <p:spPr>
            <a:xfrm rot="16200000" flipV="1">
              <a:off x="2349755" y="4737625"/>
              <a:ext cx="1206812" cy="165957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220DA51-3D6A-AFB0-13B9-3DCB1D548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46501" y="1329072"/>
            <a:ext cx="2475036" cy="1207598"/>
            <a:chOff x="2146501" y="1329072"/>
            <a:chExt cx="2475036" cy="1207598"/>
          </a:xfrm>
        </p:grpSpPr>
        <p:cxnSp>
          <p:nvCxnSpPr>
            <p:cNvPr id="101" name="Connector: Elbow 100">
              <a:extLst>
                <a:ext uri="{FF2B5EF4-FFF2-40B4-BE49-F238E27FC236}">
                  <a16:creationId xmlns:a16="http://schemas.microsoft.com/office/drawing/2014/main" id="{729BBB87-A9EE-BE65-5AA9-D3C6410A8673}"/>
                </a:ext>
              </a:extLst>
            </p:cNvPr>
            <p:cNvCxnSpPr>
              <a:cxnSpLocks/>
              <a:stCxn id="95" idx="0"/>
            </p:cNvCxnSpPr>
            <p:nvPr/>
          </p:nvCxnSpPr>
          <p:spPr>
            <a:xfrm rot="16200000" flipV="1">
              <a:off x="2607840" y="1591416"/>
              <a:ext cx="982166" cy="457477"/>
            </a:xfrm>
            <a:prstGeom prst="bentConnector3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Chevron 62">
              <a:extLst>
                <a:ext uri="{FF2B5EF4-FFF2-40B4-BE49-F238E27FC236}">
                  <a16:creationId xmlns:a16="http://schemas.microsoft.com/office/drawing/2014/main" id="{92689984-AEFA-6CE1-20C9-31C5732639FB}"/>
                </a:ext>
              </a:extLst>
            </p:cNvPr>
            <p:cNvSpPr/>
            <p:nvPr/>
          </p:nvSpPr>
          <p:spPr>
            <a:xfrm>
              <a:off x="2146501" y="2311238"/>
              <a:ext cx="2475036" cy="225432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Application Submitted</a:t>
              </a:r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FF4DAE2-54F1-D638-42D3-2EBDFCACD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25609" y="1333946"/>
            <a:ext cx="1994452" cy="1580377"/>
            <a:chOff x="7525609" y="1333946"/>
            <a:chExt cx="1994452" cy="1580377"/>
          </a:xfrm>
        </p:grpSpPr>
        <p:cxnSp>
          <p:nvCxnSpPr>
            <p:cNvPr id="143" name="Connector: Elbow 142">
              <a:extLst>
                <a:ext uri="{FF2B5EF4-FFF2-40B4-BE49-F238E27FC236}">
                  <a16:creationId xmlns:a16="http://schemas.microsoft.com/office/drawing/2014/main" id="{898E6ABB-A2A7-B5BF-F8B9-18DA0C7B9EA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334185" y="1525370"/>
              <a:ext cx="1363650" cy="98080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Chevron 62">
              <a:extLst>
                <a:ext uri="{FF2B5EF4-FFF2-40B4-BE49-F238E27FC236}">
                  <a16:creationId xmlns:a16="http://schemas.microsoft.com/office/drawing/2014/main" id="{E0BE4F63-8EA8-752C-134D-F9147B6F1FF3}"/>
                </a:ext>
              </a:extLst>
            </p:cNvPr>
            <p:cNvSpPr/>
            <p:nvPr/>
          </p:nvSpPr>
          <p:spPr>
            <a:xfrm>
              <a:off x="7556069" y="2687492"/>
              <a:ext cx="1963992" cy="226831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/>
                <a:t>COFR Approved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BF824F8-E8EB-1E28-34FA-0F923A0D9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29485" y="1322874"/>
            <a:ext cx="2956513" cy="1991570"/>
            <a:chOff x="5329485" y="1322874"/>
            <a:chExt cx="2956513" cy="1991570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B2BCACD-1E81-55EC-5510-BBD564B5BA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00111" y="1322874"/>
              <a:ext cx="0" cy="1762229"/>
            </a:xfrm>
            <a:prstGeom prst="straightConnector1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Chevron 62">
              <a:extLst>
                <a:ext uri="{FF2B5EF4-FFF2-40B4-BE49-F238E27FC236}">
                  <a16:creationId xmlns:a16="http://schemas.microsoft.com/office/drawing/2014/main" id="{1DB05679-FAA6-B8FA-5213-54AEDD21C0E6}"/>
                </a:ext>
              </a:extLst>
            </p:cNvPr>
            <p:cNvSpPr/>
            <p:nvPr/>
          </p:nvSpPr>
          <p:spPr>
            <a:xfrm>
              <a:off x="5329485" y="3085103"/>
              <a:ext cx="2956513" cy="229341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Application Updated (</a:t>
              </a:r>
              <a:r>
                <a:rPr lang="en-US" sz="1400"/>
                <a:t>RWCS)</a:t>
              </a:r>
            </a:p>
          </p:txBody>
        </p:sp>
      </p:grpSp>
      <p:grpSp>
        <p:nvGrpSpPr>
          <p:cNvPr id="2" name="Timeline" title="Timeline">
            <a:extLst>
              <a:ext uri="{FF2B5EF4-FFF2-40B4-BE49-F238E27FC236}">
                <a16:creationId xmlns:a16="http://schemas.microsoft.com/office/drawing/2014/main" id="{DDD10826-765A-E1B8-A36E-F08A76E6ABAB}"/>
              </a:ext>
            </a:extLst>
          </p:cNvPr>
          <p:cNvGrpSpPr/>
          <p:nvPr/>
        </p:nvGrpSpPr>
        <p:grpSpPr>
          <a:xfrm>
            <a:off x="2161898" y="3762342"/>
            <a:ext cx="9655308" cy="528204"/>
            <a:chOff x="418011" y="5157071"/>
            <a:chExt cx="11007737" cy="528204"/>
          </a:xfrm>
        </p:grpSpPr>
        <p:grpSp>
          <p:nvGrpSpPr>
            <p:cNvPr id="3" name="Group 2" title="Timeline">
              <a:extLst>
                <a:ext uri="{FF2B5EF4-FFF2-40B4-BE49-F238E27FC236}">
                  <a16:creationId xmlns:a16="http://schemas.microsoft.com/office/drawing/2014/main" id="{74FD3A82-B67C-FD23-4B79-4D230109821A}"/>
                </a:ext>
              </a:extLst>
            </p:cNvPr>
            <p:cNvGrpSpPr/>
            <p:nvPr/>
          </p:nvGrpSpPr>
          <p:grpSpPr>
            <a:xfrm>
              <a:off x="418011" y="5519804"/>
              <a:ext cx="11007737" cy="165471"/>
              <a:chOff x="418011" y="3346265"/>
              <a:chExt cx="11007737" cy="165471"/>
            </a:xfrm>
          </p:grpSpPr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5EA0E78B-9480-527F-1BAF-D4E6FAA73D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8011" y="3429000"/>
                <a:ext cx="11007737" cy="0"/>
              </a:xfrm>
              <a:prstGeom prst="straightConnector1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93FF93D4-5725-85F4-2D64-D652DE49F6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476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A5D762F0-2B3B-9176-0434-B73BD0C704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5521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58D7E854-5D92-7C51-B4B3-0DE5FFE1DE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2090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AF8EB24C-10E5-36F7-D771-9163948E5D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007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2309919C-99E6-6458-069C-52186A901F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34723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80E26CB-3692-8109-7839-4D0D857B52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793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3E04E525-6920-8D24-9141-F0E390EE55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2074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0D318CA3-0FF6-E4C2-B0A6-651C154D7C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65581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D3F54363-0644-869C-4E84-50785449CC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57824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0E3B8A5C-F420-5498-11C0-FDE3FE4EA9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42608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B76F4FA-45E3-6A89-CD87-1DC55C2880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748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9968CC47-FA7E-8009-EEC4-EBED010B85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7835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 title="Timeline Text">
              <a:extLst>
                <a:ext uri="{FF2B5EF4-FFF2-40B4-BE49-F238E27FC236}">
                  <a16:creationId xmlns:a16="http://schemas.microsoft.com/office/drawing/2014/main" id="{FC50A381-57B7-276A-F516-2CFA9001DE32}"/>
                </a:ext>
              </a:extLst>
            </p:cNvPr>
            <p:cNvGrpSpPr/>
            <p:nvPr/>
          </p:nvGrpSpPr>
          <p:grpSpPr>
            <a:xfrm>
              <a:off x="782971" y="5157071"/>
              <a:ext cx="10281519" cy="253877"/>
              <a:chOff x="782971" y="5157071"/>
              <a:chExt cx="10281519" cy="253877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F67F713-20F2-B859-90D5-F2CD3E1B46DB}"/>
                  </a:ext>
                </a:extLst>
              </p:cNvPr>
              <p:cNvSpPr txBox="1"/>
              <p:nvPr/>
            </p:nvSpPr>
            <p:spPr>
              <a:xfrm>
                <a:off x="782971" y="5175211"/>
                <a:ext cx="569009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April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9821ECB-845D-F112-716B-CA34EFCF1C41}"/>
                  </a:ext>
                </a:extLst>
              </p:cNvPr>
              <p:cNvSpPr txBox="1"/>
              <p:nvPr/>
            </p:nvSpPr>
            <p:spPr>
              <a:xfrm>
                <a:off x="1799208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May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9DC8C1B-7C50-DA49-D394-136E5C1C662F}"/>
                  </a:ext>
                </a:extLst>
              </p:cNvPr>
              <p:cNvSpPr txBox="1"/>
              <p:nvPr/>
            </p:nvSpPr>
            <p:spPr>
              <a:xfrm>
                <a:off x="2654389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June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4C1F9C9-04EB-DEB3-3A0A-246A8D62B5A0}"/>
                  </a:ext>
                </a:extLst>
              </p:cNvPr>
              <p:cNvSpPr txBox="1"/>
              <p:nvPr/>
            </p:nvSpPr>
            <p:spPr>
              <a:xfrm>
                <a:off x="3509571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July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35C056C-365A-610F-A8E8-88DA839FEBF6}"/>
                  </a:ext>
                </a:extLst>
              </p:cNvPr>
              <p:cNvSpPr txBox="1"/>
              <p:nvPr/>
            </p:nvSpPr>
            <p:spPr>
              <a:xfrm>
                <a:off x="4364753" y="5175211"/>
                <a:ext cx="569009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Aug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E0A10B-3920-5554-559B-D7382C80961E}"/>
                  </a:ext>
                </a:extLst>
              </p:cNvPr>
              <p:cNvSpPr txBox="1"/>
              <p:nvPr/>
            </p:nvSpPr>
            <p:spPr>
              <a:xfrm>
                <a:off x="5380989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Sept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6B10318-344F-DF88-9D9B-533CC390CFA2}"/>
                  </a:ext>
                </a:extLst>
              </p:cNvPr>
              <p:cNvSpPr txBox="1"/>
              <p:nvPr/>
            </p:nvSpPr>
            <p:spPr>
              <a:xfrm>
                <a:off x="6236172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Oct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AE7BBD9-446B-10AA-1E25-0B78322323BF}"/>
                  </a:ext>
                </a:extLst>
              </p:cNvPr>
              <p:cNvSpPr txBox="1"/>
              <p:nvPr/>
            </p:nvSpPr>
            <p:spPr>
              <a:xfrm>
                <a:off x="7091353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Nov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78545E6-6A8F-133C-7648-6EDF23D0A96E}"/>
                  </a:ext>
                </a:extLst>
              </p:cNvPr>
              <p:cNvSpPr txBox="1"/>
              <p:nvPr/>
            </p:nvSpPr>
            <p:spPr>
              <a:xfrm>
                <a:off x="7946535" y="5157071"/>
                <a:ext cx="470255" cy="2538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Dec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67A80EA-BE78-CBE5-33D1-DD033979DAE3}"/>
                  </a:ext>
                </a:extLst>
              </p:cNvPr>
              <p:cNvSpPr txBox="1"/>
              <p:nvPr/>
            </p:nvSpPr>
            <p:spPr>
              <a:xfrm>
                <a:off x="8864016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Jan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5F95BA7-62C9-D435-5A82-B325BAD560C7}"/>
                  </a:ext>
                </a:extLst>
              </p:cNvPr>
              <p:cNvSpPr txBox="1"/>
              <p:nvPr/>
            </p:nvSpPr>
            <p:spPr>
              <a:xfrm>
                <a:off x="9719198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Feb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D96A786-03BD-BE25-184A-682083203C6E}"/>
                  </a:ext>
                </a:extLst>
              </p:cNvPr>
              <p:cNvSpPr txBox="1"/>
              <p:nvPr/>
            </p:nvSpPr>
            <p:spPr>
              <a:xfrm>
                <a:off x="10574377" y="5175211"/>
                <a:ext cx="490113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March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ABF5A83-3D2F-C74F-A5BA-4F641DD00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941546" y="4215053"/>
            <a:ext cx="1979627" cy="2042455"/>
            <a:chOff x="5941546" y="4215053"/>
            <a:chExt cx="1979627" cy="2042455"/>
          </a:xfrm>
        </p:grpSpPr>
        <p:sp>
          <p:nvSpPr>
            <p:cNvPr id="202" name="Chevron 62">
              <a:extLst>
                <a:ext uri="{FF2B5EF4-FFF2-40B4-BE49-F238E27FC236}">
                  <a16:creationId xmlns:a16="http://schemas.microsoft.com/office/drawing/2014/main" id="{5212138A-9B30-7704-346A-5038B43E284C}"/>
                </a:ext>
              </a:extLst>
            </p:cNvPr>
            <p:cNvSpPr/>
            <p:nvPr/>
          </p:nvSpPr>
          <p:spPr>
            <a:xfrm>
              <a:off x="5941546" y="6032076"/>
              <a:ext cx="1979627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Plan Resubmitted</a:t>
              </a:r>
              <a:endParaRPr lang="en-US"/>
            </a:p>
          </p:txBody>
        </p:sp>
        <p:cxnSp>
          <p:nvCxnSpPr>
            <p:cNvPr id="84" name="Connector: Elbow 83">
              <a:extLst>
                <a:ext uri="{FF2B5EF4-FFF2-40B4-BE49-F238E27FC236}">
                  <a16:creationId xmlns:a16="http://schemas.microsoft.com/office/drawing/2014/main" id="{1241B9CA-294D-5C6D-3782-2E486B7062BD}"/>
                </a:ext>
              </a:extLst>
            </p:cNvPr>
            <p:cNvCxnSpPr>
              <a:cxnSpLocks/>
              <a:stCxn id="202" idx="0"/>
            </p:cNvCxnSpPr>
            <p:nvPr/>
          </p:nvCxnSpPr>
          <p:spPr>
            <a:xfrm rot="5400000" flipH="1" flipV="1">
              <a:off x="6166324" y="4923730"/>
              <a:ext cx="1817024" cy="399669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C75AB5D-37C4-90D5-6402-C13148000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97715" y="4205151"/>
            <a:ext cx="1661609" cy="1430713"/>
            <a:chOff x="5497715" y="4205151"/>
            <a:chExt cx="1661609" cy="1430713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C4B225D1-CF3D-D1BF-C091-A7B3A953F995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835518" y="4701096"/>
              <a:ext cx="1203882" cy="211992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Chevron 62">
              <a:extLst>
                <a:ext uri="{FF2B5EF4-FFF2-40B4-BE49-F238E27FC236}">
                  <a16:creationId xmlns:a16="http://schemas.microsoft.com/office/drawing/2014/main" id="{10D92F05-0918-6E08-A2EB-7FB91D29F047}"/>
                </a:ext>
              </a:extLst>
            </p:cNvPr>
            <p:cNvSpPr/>
            <p:nvPr/>
          </p:nvSpPr>
          <p:spPr>
            <a:xfrm>
              <a:off x="5497715" y="5410432"/>
              <a:ext cx="1661609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1</a:t>
              </a:r>
              <a:r>
                <a:rPr lang="en-US" sz="1600" baseline="30000"/>
                <a:t>st</a:t>
              </a:r>
              <a:r>
                <a:rPr lang="en-US" sz="1600"/>
                <a:t> Deficiency </a:t>
              </a:r>
              <a:endParaRPr lang="en-US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8CA4763-5835-9B22-A840-A838E6338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16010" y="4215053"/>
            <a:ext cx="1979627" cy="2032351"/>
            <a:chOff x="8016010" y="4215053"/>
            <a:chExt cx="1979627" cy="2032351"/>
          </a:xfrm>
        </p:grpSpPr>
        <p:sp>
          <p:nvSpPr>
            <p:cNvPr id="214" name="Chevron 62">
              <a:extLst>
                <a:ext uri="{FF2B5EF4-FFF2-40B4-BE49-F238E27FC236}">
                  <a16:creationId xmlns:a16="http://schemas.microsoft.com/office/drawing/2014/main" id="{08A45E88-AB43-C00A-5ADF-A593AB374519}"/>
                </a:ext>
              </a:extLst>
            </p:cNvPr>
            <p:cNvSpPr/>
            <p:nvPr/>
          </p:nvSpPr>
          <p:spPr>
            <a:xfrm>
              <a:off x="8016010" y="6021972"/>
              <a:ext cx="1979627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Plan Resubmitted</a:t>
              </a:r>
              <a:endParaRPr lang="en-US"/>
            </a:p>
          </p:txBody>
        </p:sp>
        <p:cxnSp>
          <p:nvCxnSpPr>
            <p:cNvPr id="89" name="Connector: Elbow 88">
              <a:extLst>
                <a:ext uri="{FF2B5EF4-FFF2-40B4-BE49-F238E27FC236}">
                  <a16:creationId xmlns:a16="http://schemas.microsoft.com/office/drawing/2014/main" id="{68D51D0D-A91B-092A-2847-0BA67F914C4C}"/>
                </a:ext>
              </a:extLst>
            </p:cNvPr>
            <p:cNvCxnSpPr>
              <a:cxnSpLocks/>
              <a:stCxn id="214" idx="0"/>
            </p:cNvCxnSpPr>
            <p:nvPr/>
          </p:nvCxnSpPr>
          <p:spPr>
            <a:xfrm rot="16200000" flipV="1">
              <a:off x="7939806" y="5012312"/>
              <a:ext cx="1806919" cy="212402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64C4968-8AD4-7209-0218-5B94F9D14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453952" y="4191316"/>
            <a:ext cx="1805937" cy="1443149"/>
            <a:chOff x="7453952" y="4191316"/>
            <a:chExt cx="1805937" cy="1443149"/>
          </a:xfrm>
        </p:grpSpPr>
        <p:cxnSp>
          <p:nvCxnSpPr>
            <p:cNvPr id="87" name="Connector: Elbow 86">
              <a:extLst>
                <a:ext uri="{FF2B5EF4-FFF2-40B4-BE49-F238E27FC236}">
                  <a16:creationId xmlns:a16="http://schemas.microsoft.com/office/drawing/2014/main" id="{0A126D02-F07E-366A-3EDD-F0778C3C71A5}"/>
                </a:ext>
              </a:extLst>
            </p:cNvPr>
            <p:cNvCxnSpPr>
              <a:cxnSpLocks/>
              <a:stCxn id="215" idx="0"/>
            </p:cNvCxnSpPr>
            <p:nvPr/>
          </p:nvCxnSpPr>
          <p:spPr>
            <a:xfrm rot="16200000" flipV="1">
              <a:off x="7525978" y="4634448"/>
              <a:ext cx="1217717" cy="331454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Chevron 62">
              <a:extLst>
                <a:ext uri="{FF2B5EF4-FFF2-40B4-BE49-F238E27FC236}">
                  <a16:creationId xmlns:a16="http://schemas.microsoft.com/office/drawing/2014/main" id="{96CEFA8A-ED8D-5D0C-3DE5-0A6DBC54B7CC}"/>
                </a:ext>
              </a:extLst>
            </p:cNvPr>
            <p:cNvSpPr/>
            <p:nvPr/>
          </p:nvSpPr>
          <p:spPr>
            <a:xfrm>
              <a:off x="7453952" y="5409033"/>
              <a:ext cx="1805937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2</a:t>
              </a:r>
              <a:r>
                <a:rPr lang="en-US" sz="1600" baseline="30000"/>
                <a:t>nd</a:t>
              </a:r>
              <a:r>
                <a:rPr lang="en-US" sz="1600"/>
                <a:t>  Deficiency </a:t>
              </a:r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CDB24CE-0F20-5028-C564-FEAE24240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05823" y="4215053"/>
            <a:ext cx="1805937" cy="1719789"/>
            <a:chOff x="9005823" y="4215053"/>
            <a:chExt cx="1805937" cy="1719789"/>
          </a:xfrm>
        </p:grpSpPr>
        <p:cxnSp>
          <p:nvCxnSpPr>
            <p:cNvPr id="93" name="Connector: Elbow 92">
              <a:extLst>
                <a:ext uri="{FF2B5EF4-FFF2-40B4-BE49-F238E27FC236}">
                  <a16:creationId xmlns:a16="http://schemas.microsoft.com/office/drawing/2014/main" id="{0A6C4A17-EF3E-09CC-A162-A27C7DA8F136}"/>
                </a:ext>
              </a:extLst>
            </p:cNvPr>
            <p:cNvCxnSpPr>
              <a:cxnSpLocks/>
              <a:stCxn id="92" idx="0"/>
            </p:cNvCxnSpPr>
            <p:nvPr/>
          </p:nvCxnSpPr>
          <p:spPr>
            <a:xfrm rot="16200000" flipV="1">
              <a:off x="8772883" y="4629858"/>
              <a:ext cx="1494357" cy="664747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evron 62">
              <a:extLst>
                <a:ext uri="{FF2B5EF4-FFF2-40B4-BE49-F238E27FC236}">
                  <a16:creationId xmlns:a16="http://schemas.microsoft.com/office/drawing/2014/main" id="{131FE2F6-51A5-14A6-887A-E69EC07220E8}"/>
                </a:ext>
              </a:extLst>
            </p:cNvPr>
            <p:cNvSpPr/>
            <p:nvPr/>
          </p:nvSpPr>
          <p:spPr>
            <a:xfrm>
              <a:off x="9005823" y="5709410"/>
              <a:ext cx="1805937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3rd Deficiency </a:t>
              </a:r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F65C320-E73E-79C1-9E0B-F3FD611C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433594" y="4215053"/>
            <a:ext cx="2519310" cy="2318601"/>
            <a:chOff x="9433594" y="4215053"/>
            <a:chExt cx="2519310" cy="2318601"/>
          </a:xfrm>
        </p:grpSpPr>
        <p:sp>
          <p:nvSpPr>
            <p:cNvPr id="110" name="Chevron 62">
              <a:extLst>
                <a:ext uri="{FF2B5EF4-FFF2-40B4-BE49-F238E27FC236}">
                  <a16:creationId xmlns:a16="http://schemas.microsoft.com/office/drawing/2014/main" id="{0019545C-7FB1-0B95-E945-9D5A6032B69C}"/>
                </a:ext>
              </a:extLst>
            </p:cNvPr>
            <p:cNvSpPr/>
            <p:nvPr/>
          </p:nvSpPr>
          <p:spPr>
            <a:xfrm>
              <a:off x="9433594" y="6308222"/>
              <a:ext cx="2519310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Received Updated Plan</a:t>
              </a:r>
              <a:endParaRPr lang="en-US"/>
            </a:p>
          </p:txBody>
        </p:sp>
        <p:cxnSp>
          <p:nvCxnSpPr>
            <p:cNvPr id="111" name="Connector: Elbow 110">
              <a:extLst>
                <a:ext uri="{FF2B5EF4-FFF2-40B4-BE49-F238E27FC236}">
                  <a16:creationId xmlns:a16="http://schemas.microsoft.com/office/drawing/2014/main" id="{676D77FD-9D13-9396-D83A-55531613AE76}"/>
                </a:ext>
              </a:extLst>
            </p:cNvPr>
            <p:cNvCxnSpPr>
              <a:cxnSpLocks/>
              <a:stCxn id="110" idx="0"/>
            </p:cNvCxnSpPr>
            <p:nvPr/>
          </p:nvCxnSpPr>
          <p:spPr>
            <a:xfrm rot="16200000" flipV="1">
              <a:off x="9563687" y="5235018"/>
              <a:ext cx="2093169" cy="53240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3A9A14E-A20A-1F88-16D6-C13FB55A5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418962" y="4190406"/>
            <a:ext cx="1979627" cy="1425248"/>
            <a:chOff x="9418962" y="4190406"/>
            <a:chExt cx="1979627" cy="1425248"/>
          </a:xfrm>
        </p:grpSpPr>
        <p:cxnSp>
          <p:nvCxnSpPr>
            <p:cNvPr id="102" name="Connector: Elbow 101">
              <a:extLst>
                <a:ext uri="{FF2B5EF4-FFF2-40B4-BE49-F238E27FC236}">
                  <a16:creationId xmlns:a16="http://schemas.microsoft.com/office/drawing/2014/main" id="{2298B23C-2C2D-48DF-45CC-991B02283746}"/>
                </a:ext>
              </a:extLst>
            </p:cNvPr>
            <p:cNvCxnSpPr>
              <a:cxnSpLocks/>
              <a:stCxn id="100" idx="0"/>
            </p:cNvCxnSpPr>
            <p:nvPr/>
          </p:nvCxnSpPr>
          <p:spPr>
            <a:xfrm rot="16200000" flipV="1">
              <a:off x="9515453" y="4553257"/>
              <a:ext cx="1199816" cy="474114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Chevron 62">
              <a:extLst>
                <a:ext uri="{FF2B5EF4-FFF2-40B4-BE49-F238E27FC236}">
                  <a16:creationId xmlns:a16="http://schemas.microsoft.com/office/drawing/2014/main" id="{1F013085-CB3B-BF0D-22C6-0CBEE607724E}"/>
                </a:ext>
              </a:extLst>
            </p:cNvPr>
            <p:cNvSpPr/>
            <p:nvPr/>
          </p:nvSpPr>
          <p:spPr>
            <a:xfrm>
              <a:off x="9418962" y="5390222"/>
              <a:ext cx="1979627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Plan Resubmitted</a:t>
              </a:r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D664047D-077C-6FBC-E5A9-72B76B48128B}"/>
              </a:ext>
            </a:extLst>
          </p:cNvPr>
          <p:cNvSpPr txBox="1"/>
          <p:nvPr/>
        </p:nvSpPr>
        <p:spPr>
          <a:xfrm>
            <a:off x="0" y="0"/>
            <a:ext cx="12192000" cy="71453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Onshore - Pacific Pipeline Company (CA-00-7217) </a:t>
            </a:r>
          </a:p>
        </p:txBody>
      </p:sp>
    </p:spTree>
    <p:extLst>
      <p:ext uri="{BB962C8B-B14F-4D97-AF65-F5344CB8AC3E}">
        <p14:creationId xmlns:p14="http://schemas.microsoft.com/office/powerpoint/2010/main" val="97339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FE4A72-601C-B965-B051-398A06A6F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5" t="1456" r="1143" b="1851"/>
          <a:stretch/>
        </p:blipFill>
        <p:spPr>
          <a:xfrm>
            <a:off x="4698744" y="715227"/>
            <a:ext cx="7496270" cy="42551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D92CEF-C363-6DFB-7B24-C85C9444D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561" y="3429000"/>
            <a:ext cx="2560318" cy="3323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0A4888-F207-FBF4-2A63-005CAD7CA94B}"/>
              </a:ext>
            </a:extLst>
          </p:cNvPr>
          <p:cNvSpPr txBox="1"/>
          <p:nvPr/>
        </p:nvSpPr>
        <p:spPr>
          <a:xfrm>
            <a:off x="0" y="0"/>
            <a:ext cx="12192000" cy="71453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Offshore - Sable Offshore (CA-00-7239)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5A0FAE-37AA-ADD9-21C0-9767B914A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1862" y="2558787"/>
            <a:ext cx="3193865" cy="40798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1BEA33-FDDB-8EE5-DBF0-5D849177C4EE}"/>
              </a:ext>
            </a:extLst>
          </p:cNvPr>
          <p:cNvSpPr txBox="1"/>
          <p:nvPr/>
        </p:nvSpPr>
        <p:spPr>
          <a:xfrm>
            <a:off x="160272" y="1002794"/>
            <a:ext cx="4307405" cy="60016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this plan, OSPR only regulates the </a:t>
            </a:r>
            <a:r>
              <a:rPr lang="en-US" sz="2400"/>
              <a:t>20-inch diameter</a:t>
            </a:r>
            <a:r>
              <a:rPr lang="en-US" sz="2400" dirty="0"/>
              <a:t> subsea pipeline that is in State Waters between Platform Harmony and the Las Flores Canyon Onshore Facility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OSPR has issued a Certificate of Financial Responsibility (COFR) for the $101M financial responsibility demonstrated by Sable Offshore.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194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A5247-97D3-AADB-FEA7-76D89E87E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4DB54C4F-1FB3-7589-9F91-50CCCB4C5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13686" y="2228135"/>
            <a:ext cx="9939219" cy="12464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Timeline" title="Timeline">
            <a:extLst>
              <a:ext uri="{FF2B5EF4-FFF2-40B4-BE49-F238E27FC236}">
                <a16:creationId xmlns:a16="http://schemas.microsoft.com/office/drawing/2014/main" id="{B7800494-7AFE-EA3F-9A1D-05DAAD870483}"/>
              </a:ext>
            </a:extLst>
          </p:cNvPr>
          <p:cNvGrpSpPr/>
          <p:nvPr/>
        </p:nvGrpSpPr>
        <p:grpSpPr>
          <a:xfrm>
            <a:off x="2172457" y="875806"/>
            <a:ext cx="9655308" cy="528204"/>
            <a:chOff x="418011" y="5157071"/>
            <a:chExt cx="11007737" cy="528204"/>
          </a:xfrm>
        </p:grpSpPr>
        <p:grpSp>
          <p:nvGrpSpPr>
            <p:cNvPr id="5" name="Group 4" title="Timeline">
              <a:extLst>
                <a:ext uri="{FF2B5EF4-FFF2-40B4-BE49-F238E27FC236}">
                  <a16:creationId xmlns:a16="http://schemas.microsoft.com/office/drawing/2014/main" id="{66A82284-A582-3E1E-FBBE-C28182B5314D}"/>
                </a:ext>
              </a:extLst>
            </p:cNvPr>
            <p:cNvGrpSpPr/>
            <p:nvPr/>
          </p:nvGrpSpPr>
          <p:grpSpPr>
            <a:xfrm>
              <a:off x="418011" y="5519804"/>
              <a:ext cx="11007737" cy="165471"/>
              <a:chOff x="418011" y="3346265"/>
              <a:chExt cx="11007737" cy="165471"/>
            </a:xfrm>
          </p:grpSpPr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BC8702A5-32AF-183A-2286-649FDAADC6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8011" y="3429000"/>
                <a:ext cx="11007737" cy="0"/>
              </a:xfrm>
              <a:prstGeom prst="straightConnector1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2CDCB359-5AA6-C78D-C5D8-85B608E678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476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CA69B2DB-D7FA-E9ED-C57E-1C5661BA1D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5521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C59AA99-4375-4B4C-C536-A7302EA8CE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2090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B95F8A61-6C8B-AC09-D1BC-25A25021F9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007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7524DB1-2D8F-5D20-CFAF-82FF98CDE3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34723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67BF4FC9-5C7E-1A98-709F-EC9517E79A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793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1231CF03-085D-C197-FA8F-C7D1AE22C2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2074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B393E305-8D05-5C5C-4D3A-3E8883C620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65581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CA7C216E-054F-75F4-5163-F45D499221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57824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F3F3BEBD-B234-B9A6-106B-F80EC4E0E3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42608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EFFA533-FEC5-F0B1-7622-36B62498A2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748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0FA2706-A8A7-D49E-033A-F79298B47E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7835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 title="Timeline Text">
              <a:extLst>
                <a:ext uri="{FF2B5EF4-FFF2-40B4-BE49-F238E27FC236}">
                  <a16:creationId xmlns:a16="http://schemas.microsoft.com/office/drawing/2014/main" id="{C0711F34-A77E-8C77-D306-EADD209A33EC}"/>
                </a:ext>
              </a:extLst>
            </p:cNvPr>
            <p:cNvGrpSpPr/>
            <p:nvPr/>
          </p:nvGrpSpPr>
          <p:grpSpPr>
            <a:xfrm>
              <a:off x="782971" y="5157071"/>
              <a:ext cx="10281519" cy="253877"/>
              <a:chOff x="782971" y="5157071"/>
              <a:chExt cx="10281519" cy="25387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82BA4B-112D-D66E-37A0-C67D927C1254}"/>
                  </a:ext>
                </a:extLst>
              </p:cNvPr>
              <p:cNvSpPr txBox="1"/>
              <p:nvPr/>
            </p:nvSpPr>
            <p:spPr>
              <a:xfrm>
                <a:off x="782971" y="5175211"/>
                <a:ext cx="569009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April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0BD0A0-D491-5A64-65EA-F325B0D4C9CB}"/>
                  </a:ext>
                </a:extLst>
              </p:cNvPr>
              <p:cNvSpPr txBox="1"/>
              <p:nvPr/>
            </p:nvSpPr>
            <p:spPr>
              <a:xfrm>
                <a:off x="1799208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May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72C165-1C89-97E3-31EC-9B853227A4FC}"/>
                  </a:ext>
                </a:extLst>
              </p:cNvPr>
              <p:cNvSpPr txBox="1"/>
              <p:nvPr/>
            </p:nvSpPr>
            <p:spPr>
              <a:xfrm>
                <a:off x="2654389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June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068A34-6856-668C-10BB-2E2FAF1467BA}"/>
                  </a:ext>
                </a:extLst>
              </p:cNvPr>
              <p:cNvSpPr txBox="1"/>
              <p:nvPr/>
            </p:nvSpPr>
            <p:spPr>
              <a:xfrm>
                <a:off x="3509571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July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74E01C-8ED8-1FEB-FB01-28CADBA9BA8B}"/>
                  </a:ext>
                </a:extLst>
              </p:cNvPr>
              <p:cNvSpPr txBox="1"/>
              <p:nvPr/>
            </p:nvSpPr>
            <p:spPr>
              <a:xfrm>
                <a:off x="4364753" y="5175211"/>
                <a:ext cx="569009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Aug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E74F43B-E4F4-DE9A-E74E-C8248BC44284}"/>
                  </a:ext>
                </a:extLst>
              </p:cNvPr>
              <p:cNvSpPr txBox="1"/>
              <p:nvPr/>
            </p:nvSpPr>
            <p:spPr>
              <a:xfrm>
                <a:off x="5380989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Sept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FB8A266-C1D3-DC57-8954-12E1DC94CE3E}"/>
                  </a:ext>
                </a:extLst>
              </p:cNvPr>
              <p:cNvSpPr txBox="1"/>
              <p:nvPr/>
            </p:nvSpPr>
            <p:spPr>
              <a:xfrm>
                <a:off x="6236172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Oct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5895C27-D620-E723-35CB-4F01A0CA99BC}"/>
                  </a:ext>
                </a:extLst>
              </p:cNvPr>
              <p:cNvSpPr txBox="1"/>
              <p:nvPr/>
            </p:nvSpPr>
            <p:spPr>
              <a:xfrm>
                <a:off x="7091353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Nov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54B6CEF-79C5-901A-1040-70019D4B8E66}"/>
                  </a:ext>
                </a:extLst>
              </p:cNvPr>
              <p:cNvSpPr txBox="1"/>
              <p:nvPr/>
            </p:nvSpPr>
            <p:spPr>
              <a:xfrm>
                <a:off x="7946535" y="5157071"/>
                <a:ext cx="470255" cy="2538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Dec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9A92537-D8E8-E819-E9AF-334C722574A3}"/>
                  </a:ext>
                </a:extLst>
              </p:cNvPr>
              <p:cNvSpPr txBox="1"/>
              <p:nvPr/>
            </p:nvSpPr>
            <p:spPr>
              <a:xfrm>
                <a:off x="8864016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Jan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3CE3D0-FC17-8A02-70F6-FFC21333EA86}"/>
                  </a:ext>
                </a:extLst>
              </p:cNvPr>
              <p:cNvSpPr txBox="1"/>
              <p:nvPr/>
            </p:nvSpPr>
            <p:spPr>
              <a:xfrm>
                <a:off x="9719198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Feb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AB01C80-26DB-2CC3-1C2F-FB9BFF2E6482}"/>
                  </a:ext>
                </a:extLst>
              </p:cNvPr>
              <p:cNvSpPr txBox="1"/>
              <p:nvPr/>
            </p:nvSpPr>
            <p:spPr>
              <a:xfrm>
                <a:off x="10574377" y="5175211"/>
                <a:ext cx="490113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March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489E36AE-BC7E-CDAB-D958-6681E73F839C}"/>
              </a:ext>
            </a:extLst>
          </p:cNvPr>
          <p:cNvSpPr/>
          <p:nvPr/>
        </p:nvSpPr>
        <p:spPr>
          <a:xfrm>
            <a:off x="231076" y="2257402"/>
            <a:ext cx="1629624" cy="12182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Certificate of Financial Responsibility (COFR)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D0B00FE-7EAD-3C69-29EE-FB51355EF188}"/>
              </a:ext>
            </a:extLst>
          </p:cNvPr>
          <p:cNvSpPr/>
          <p:nvPr/>
        </p:nvSpPr>
        <p:spPr>
          <a:xfrm>
            <a:off x="231076" y="5312388"/>
            <a:ext cx="1629624" cy="12423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Contingency Plan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CB0CA3F-7087-108B-2049-5CAAA4702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13685" y="5312387"/>
            <a:ext cx="9939219" cy="12423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5724E5F-3889-F4F2-3951-7CED77968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68801" y="4226245"/>
            <a:ext cx="1861198" cy="1515478"/>
            <a:chOff x="3668801" y="4226245"/>
            <a:chExt cx="1861198" cy="1515478"/>
          </a:xfrm>
        </p:grpSpPr>
        <p:sp>
          <p:nvSpPr>
            <p:cNvPr id="196" name="Chevron 62">
              <a:extLst>
                <a:ext uri="{FF2B5EF4-FFF2-40B4-BE49-F238E27FC236}">
                  <a16:creationId xmlns:a16="http://schemas.microsoft.com/office/drawing/2014/main" id="{A4518B8D-6BC0-A73E-ED50-D0FEFFD6298B}"/>
                </a:ext>
              </a:extLst>
            </p:cNvPr>
            <p:cNvSpPr/>
            <p:nvPr/>
          </p:nvSpPr>
          <p:spPr>
            <a:xfrm>
              <a:off x="3668801" y="5516291"/>
              <a:ext cx="1861198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Plan Submitted</a:t>
              </a:r>
              <a:endParaRPr lang="en-US"/>
            </a:p>
          </p:txBody>
        </p:sp>
        <p:cxnSp>
          <p:nvCxnSpPr>
            <p:cNvPr id="197" name="Connector: Elbow 196">
              <a:extLst>
                <a:ext uri="{FF2B5EF4-FFF2-40B4-BE49-F238E27FC236}">
                  <a16:creationId xmlns:a16="http://schemas.microsoft.com/office/drawing/2014/main" id="{3D705103-D873-48EA-6EE3-D67304B95B14}"/>
                </a:ext>
              </a:extLst>
            </p:cNvPr>
            <p:cNvCxnSpPr>
              <a:cxnSpLocks/>
              <a:stCxn id="196" idx="0"/>
            </p:cNvCxnSpPr>
            <p:nvPr/>
          </p:nvCxnSpPr>
          <p:spPr>
            <a:xfrm rot="16200000" flipV="1">
              <a:off x="3831017" y="4804266"/>
              <a:ext cx="1290046" cy="134004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Timeline" title="Timeline">
            <a:extLst>
              <a:ext uri="{FF2B5EF4-FFF2-40B4-BE49-F238E27FC236}">
                <a16:creationId xmlns:a16="http://schemas.microsoft.com/office/drawing/2014/main" id="{CEDB8E8D-2906-5FBC-3A63-2D2CAE634A3B}"/>
              </a:ext>
            </a:extLst>
          </p:cNvPr>
          <p:cNvGrpSpPr/>
          <p:nvPr/>
        </p:nvGrpSpPr>
        <p:grpSpPr>
          <a:xfrm>
            <a:off x="2161898" y="3762342"/>
            <a:ext cx="9655308" cy="528204"/>
            <a:chOff x="418011" y="5157071"/>
            <a:chExt cx="11007737" cy="528204"/>
          </a:xfrm>
        </p:grpSpPr>
        <p:grpSp>
          <p:nvGrpSpPr>
            <p:cNvPr id="3" name="Group 2" title="Timeline">
              <a:extLst>
                <a:ext uri="{FF2B5EF4-FFF2-40B4-BE49-F238E27FC236}">
                  <a16:creationId xmlns:a16="http://schemas.microsoft.com/office/drawing/2014/main" id="{976D6A88-B5A9-F0EE-B92C-9FA220F58D97}"/>
                </a:ext>
              </a:extLst>
            </p:cNvPr>
            <p:cNvGrpSpPr/>
            <p:nvPr/>
          </p:nvGrpSpPr>
          <p:grpSpPr>
            <a:xfrm>
              <a:off x="418011" y="5519804"/>
              <a:ext cx="11007737" cy="165471"/>
              <a:chOff x="418011" y="3346265"/>
              <a:chExt cx="11007737" cy="165471"/>
            </a:xfrm>
          </p:grpSpPr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E22EC0D9-135E-1337-0461-D675E211D9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8011" y="3429000"/>
                <a:ext cx="11007737" cy="0"/>
              </a:xfrm>
              <a:prstGeom prst="straightConnector1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3912CBFD-4276-D32D-EC93-CBC6557D0E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476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C3CEB40F-FDA5-F294-5A56-57258DC3C6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5521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F753FDAB-3DAB-9AA8-1196-4AE6CCDEB9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2090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64EADE0-19FD-C49E-7A42-093271452E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007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54628EDB-0818-CA9C-3A37-173EDEA199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34723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85D654DC-F0F1-632E-89B2-0B9EFC21FF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793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3E78F89-97D0-B1EB-096E-7B10DD6900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2074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4204E595-981D-5165-63A2-80DE33ED98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65581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4D5803FB-0DFB-9474-EE4E-F9B228307B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57824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108DC8E4-5D5D-C1C3-199D-53DAFFA954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42608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69CB164-A19A-392A-465A-0CDADC1D20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748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DCC01756-2710-C70A-ADFC-A03DF67AB8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7835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 title="Timeline Text">
              <a:extLst>
                <a:ext uri="{FF2B5EF4-FFF2-40B4-BE49-F238E27FC236}">
                  <a16:creationId xmlns:a16="http://schemas.microsoft.com/office/drawing/2014/main" id="{B4D7E10A-037B-F0E1-FD6D-C0E05ACC14BD}"/>
                </a:ext>
              </a:extLst>
            </p:cNvPr>
            <p:cNvGrpSpPr/>
            <p:nvPr/>
          </p:nvGrpSpPr>
          <p:grpSpPr>
            <a:xfrm>
              <a:off x="782971" y="5157071"/>
              <a:ext cx="10281519" cy="253877"/>
              <a:chOff x="782971" y="5157071"/>
              <a:chExt cx="10281519" cy="253877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08F6C62-7880-FCA2-6E4E-F999C749A42B}"/>
                  </a:ext>
                </a:extLst>
              </p:cNvPr>
              <p:cNvSpPr txBox="1"/>
              <p:nvPr/>
            </p:nvSpPr>
            <p:spPr>
              <a:xfrm>
                <a:off x="782971" y="5175211"/>
                <a:ext cx="569009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April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9A4F47D-8AFD-067C-D091-52DC4D9AC4FF}"/>
                  </a:ext>
                </a:extLst>
              </p:cNvPr>
              <p:cNvSpPr txBox="1"/>
              <p:nvPr/>
            </p:nvSpPr>
            <p:spPr>
              <a:xfrm>
                <a:off x="1799208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May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900F6BE-B06A-F424-3A72-DA48CC2B272F}"/>
                  </a:ext>
                </a:extLst>
              </p:cNvPr>
              <p:cNvSpPr txBox="1"/>
              <p:nvPr/>
            </p:nvSpPr>
            <p:spPr>
              <a:xfrm>
                <a:off x="2654389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June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7A46608-BED6-75EE-CDA1-4ED7DA9CA491}"/>
                  </a:ext>
                </a:extLst>
              </p:cNvPr>
              <p:cNvSpPr txBox="1"/>
              <p:nvPr/>
            </p:nvSpPr>
            <p:spPr>
              <a:xfrm>
                <a:off x="3509571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July 2024</a:t>
                </a:r>
              </a:p>
              <a:p>
                <a:pPr algn="ctr"/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FF5F7C2-A0C5-F7CD-EF1D-46D7C274122E}"/>
                  </a:ext>
                </a:extLst>
              </p:cNvPr>
              <p:cNvSpPr txBox="1"/>
              <p:nvPr/>
            </p:nvSpPr>
            <p:spPr>
              <a:xfrm>
                <a:off x="4364753" y="5175211"/>
                <a:ext cx="569009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Aug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CE92091-42A3-B78A-402C-C9B23A16930D}"/>
                  </a:ext>
                </a:extLst>
              </p:cNvPr>
              <p:cNvSpPr txBox="1"/>
              <p:nvPr/>
            </p:nvSpPr>
            <p:spPr>
              <a:xfrm>
                <a:off x="5380989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Sept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CEF65CB-FF6D-494F-1201-21639362B040}"/>
                  </a:ext>
                </a:extLst>
              </p:cNvPr>
              <p:cNvSpPr txBox="1"/>
              <p:nvPr/>
            </p:nvSpPr>
            <p:spPr>
              <a:xfrm>
                <a:off x="6236172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Oct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1F303AD-0F77-9839-04DA-8F2BFA7B5D88}"/>
                  </a:ext>
                </a:extLst>
              </p:cNvPr>
              <p:cNvSpPr txBox="1"/>
              <p:nvPr/>
            </p:nvSpPr>
            <p:spPr>
              <a:xfrm>
                <a:off x="7091353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Nov 2024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F34B7E1-D5D1-7D68-6877-49279168637B}"/>
                  </a:ext>
                </a:extLst>
              </p:cNvPr>
              <p:cNvSpPr txBox="1"/>
              <p:nvPr/>
            </p:nvSpPr>
            <p:spPr>
              <a:xfrm>
                <a:off x="7946535" y="5157071"/>
                <a:ext cx="470255" cy="2538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Dec 2024</a:t>
                </a:r>
                <a:endParaRPr lang="en-ZA" sz="100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135C52A-0224-D0CE-9FFB-5412B1819584}"/>
                  </a:ext>
                </a:extLst>
              </p:cNvPr>
              <p:cNvSpPr txBox="1"/>
              <p:nvPr/>
            </p:nvSpPr>
            <p:spPr>
              <a:xfrm>
                <a:off x="8864016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Jan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4CD1631-A111-B72B-6982-ADA84D40846A}"/>
                  </a:ext>
                </a:extLst>
              </p:cNvPr>
              <p:cNvSpPr txBox="1"/>
              <p:nvPr/>
            </p:nvSpPr>
            <p:spPr>
              <a:xfrm>
                <a:off x="9719198" y="517521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Feb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1365F03-58BF-5690-ACAA-0A50BC50536E}"/>
                  </a:ext>
                </a:extLst>
              </p:cNvPr>
              <p:cNvSpPr txBox="1"/>
              <p:nvPr/>
            </p:nvSpPr>
            <p:spPr>
              <a:xfrm>
                <a:off x="10574377" y="5175211"/>
                <a:ext cx="490113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March 2025</a:t>
                </a:r>
                <a:endParaRPr lang="en-ZA" sz="1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7A51754-884B-A015-295C-DEE4627FF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34869" y="4226246"/>
            <a:ext cx="1979627" cy="2154165"/>
            <a:chOff x="6634869" y="4226246"/>
            <a:chExt cx="1979627" cy="2154165"/>
          </a:xfrm>
        </p:grpSpPr>
        <p:sp>
          <p:nvSpPr>
            <p:cNvPr id="202" name="Chevron 62">
              <a:extLst>
                <a:ext uri="{FF2B5EF4-FFF2-40B4-BE49-F238E27FC236}">
                  <a16:creationId xmlns:a16="http://schemas.microsoft.com/office/drawing/2014/main" id="{6F0979F5-AB6C-9916-8A39-0531E47CDC55}"/>
                </a:ext>
              </a:extLst>
            </p:cNvPr>
            <p:cNvSpPr/>
            <p:nvPr/>
          </p:nvSpPr>
          <p:spPr>
            <a:xfrm>
              <a:off x="6634869" y="6154979"/>
              <a:ext cx="1979627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Plan Resubmitted</a:t>
              </a:r>
              <a:endParaRPr lang="en-US"/>
            </a:p>
          </p:txBody>
        </p:sp>
        <p:cxnSp>
          <p:nvCxnSpPr>
            <p:cNvPr id="84" name="Connector: Elbow 83">
              <a:extLst>
                <a:ext uri="{FF2B5EF4-FFF2-40B4-BE49-F238E27FC236}">
                  <a16:creationId xmlns:a16="http://schemas.microsoft.com/office/drawing/2014/main" id="{760CA7A0-0C07-6572-7A22-2ADF6EA186BB}"/>
                </a:ext>
              </a:extLst>
            </p:cNvPr>
            <p:cNvCxnSpPr>
              <a:cxnSpLocks/>
              <a:stCxn id="202" idx="0"/>
            </p:cNvCxnSpPr>
            <p:nvPr/>
          </p:nvCxnSpPr>
          <p:spPr>
            <a:xfrm rot="5400000" flipH="1" flipV="1">
              <a:off x="6807848" y="4986722"/>
              <a:ext cx="1928734" cy="407781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E0C4EC0-8604-01C7-CDC6-B981443E3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82984" y="4226245"/>
            <a:ext cx="1661609" cy="1533911"/>
            <a:chOff x="5682984" y="4226245"/>
            <a:chExt cx="1661609" cy="1533911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597092B2-49B1-9656-A19F-162A3D98588E}"/>
                </a:ext>
              </a:extLst>
            </p:cNvPr>
            <p:cNvCxnSpPr>
              <a:cxnSpLocks/>
              <a:stCxn id="200" idx="0"/>
            </p:cNvCxnSpPr>
            <p:nvPr/>
          </p:nvCxnSpPr>
          <p:spPr>
            <a:xfrm rot="5400000" flipH="1" flipV="1">
              <a:off x="6166229" y="4517448"/>
              <a:ext cx="1308479" cy="726074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Chevron 62">
              <a:extLst>
                <a:ext uri="{FF2B5EF4-FFF2-40B4-BE49-F238E27FC236}">
                  <a16:creationId xmlns:a16="http://schemas.microsoft.com/office/drawing/2014/main" id="{934C78DD-8193-B74F-77C3-D778ACD3236E}"/>
                </a:ext>
              </a:extLst>
            </p:cNvPr>
            <p:cNvSpPr/>
            <p:nvPr/>
          </p:nvSpPr>
          <p:spPr>
            <a:xfrm>
              <a:off x="5682984" y="5534724"/>
              <a:ext cx="1661609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1</a:t>
              </a:r>
              <a:r>
                <a:rPr lang="en-US" sz="1600" baseline="30000"/>
                <a:t>st</a:t>
              </a:r>
              <a:r>
                <a:rPr lang="en-US" sz="1600"/>
                <a:t> Deficiency </a:t>
              </a:r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6C77FEF-90E1-BD41-AFFD-EED46EF4B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732548" y="4237922"/>
            <a:ext cx="1979627" cy="2154166"/>
            <a:chOff x="8732548" y="4237922"/>
            <a:chExt cx="1979627" cy="2154166"/>
          </a:xfrm>
        </p:grpSpPr>
        <p:sp>
          <p:nvSpPr>
            <p:cNvPr id="214" name="Chevron 62">
              <a:extLst>
                <a:ext uri="{FF2B5EF4-FFF2-40B4-BE49-F238E27FC236}">
                  <a16:creationId xmlns:a16="http://schemas.microsoft.com/office/drawing/2014/main" id="{F04E9F05-E412-D3E9-67FD-33B44AACA840}"/>
                </a:ext>
              </a:extLst>
            </p:cNvPr>
            <p:cNvSpPr/>
            <p:nvPr/>
          </p:nvSpPr>
          <p:spPr>
            <a:xfrm>
              <a:off x="8732548" y="6166656"/>
              <a:ext cx="1979627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Plan Resubmitted</a:t>
              </a:r>
              <a:endParaRPr lang="en-US"/>
            </a:p>
          </p:txBody>
        </p:sp>
        <p:cxnSp>
          <p:nvCxnSpPr>
            <p:cNvPr id="89" name="Connector: Elbow 88">
              <a:extLst>
                <a:ext uri="{FF2B5EF4-FFF2-40B4-BE49-F238E27FC236}">
                  <a16:creationId xmlns:a16="http://schemas.microsoft.com/office/drawing/2014/main" id="{992B49C8-84B4-B955-30DA-58264FD0A2D9}"/>
                </a:ext>
              </a:extLst>
            </p:cNvPr>
            <p:cNvCxnSpPr>
              <a:cxnSpLocks/>
              <a:stCxn id="214" idx="0"/>
            </p:cNvCxnSpPr>
            <p:nvPr/>
          </p:nvCxnSpPr>
          <p:spPr>
            <a:xfrm rot="16200000" flipV="1">
              <a:off x="8595589" y="5096241"/>
              <a:ext cx="1928734" cy="212096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3A7B40F-C448-514E-71D6-5300DB808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211426" y="4239726"/>
            <a:ext cx="1805937" cy="1520429"/>
            <a:chOff x="8211426" y="4239726"/>
            <a:chExt cx="1805937" cy="1520429"/>
          </a:xfrm>
        </p:grpSpPr>
        <p:cxnSp>
          <p:nvCxnSpPr>
            <p:cNvPr id="87" name="Connector: Elbow 86">
              <a:extLst>
                <a:ext uri="{FF2B5EF4-FFF2-40B4-BE49-F238E27FC236}">
                  <a16:creationId xmlns:a16="http://schemas.microsoft.com/office/drawing/2014/main" id="{18783AE0-B87D-29F8-C396-D3E487967F78}"/>
                </a:ext>
              </a:extLst>
            </p:cNvPr>
            <p:cNvCxnSpPr>
              <a:cxnSpLocks/>
              <a:stCxn id="215" idx="0"/>
            </p:cNvCxnSpPr>
            <p:nvPr/>
          </p:nvCxnSpPr>
          <p:spPr>
            <a:xfrm rot="16200000" flipV="1">
              <a:off x="8247796" y="4724481"/>
              <a:ext cx="1294997" cy="325487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Chevron 62">
              <a:extLst>
                <a:ext uri="{FF2B5EF4-FFF2-40B4-BE49-F238E27FC236}">
                  <a16:creationId xmlns:a16="http://schemas.microsoft.com/office/drawing/2014/main" id="{418069B0-F23D-12EB-94F7-263DDE53EE91}"/>
                </a:ext>
              </a:extLst>
            </p:cNvPr>
            <p:cNvSpPr/>
            <p:nvPr/>
          </p:nvSpPr>
          <p:spPr>
            <a:xfrm>
              <a:off x="8211426" y="5534723"/>
              <a:ext cx="1805937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2</a:t>
              </a:r>
              <a:r>
                <a:rPr lang="en-US" sz="1600" baseline="30000"/>
                <a:t>nd</a:t>
              </a:r>
              <a:r>
                <a:rPr lang="en-US" sz="1600"/>
                <a:t>  Deficiency </a:t>
              </a:r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A84F104-6209-90C5-DC98-6C93C3B52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402194" y="4237922"/>
            <a:ext cx="2519310" cy="1835985"/>
            <a:chOff x="9402194" y="4237922"/>
            <a:chExt cx="2519310" cy="1835985"/>
          </a:xfrm>
        </p:grpSpPr>
        <p:sp>
          <p:nvSpPr>
            <p:cNvPr id="110" name="Chevron 62">
              <a:extLst>
                <a:ext uri="{FF2B5EF4-FFF2-40B4-BE49-F238E27FC236}">
                  <a16:creationId xmlns:a16="http://schemas.microsoft.com/office/drawing/2014/main" id="{F88B8F76-AAE6-B12F-3992-4ED25008B398}"/>
                </a:ext>
              </a:extLst>
            </p:cNvPr>
            <p:cNvSpPr/>
            <p:nvPr/>
          </p:nvSpPr>
          <p:spPr>
            <a:xfrm>
              <a:off x="9402194" y="5848475"/>
              <a:ext cx="2519310" cy="225432"/>
            </a:xfrm>
            <a:prstGeom prst="chevron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Received Updated Plan</a:t>
              </a:r>
              <a:endParaRPr lang="en-US"/>
            </a:p>
          </p:txBody>
        </p:sp>
        <p:cxnSp>
          <p:nvCxnSpPr>
            <p:cNvPr id="111" name="Connector: Elbow 110">
              <a:extLst>
                <a:ext uri="{FF2B5EF4-FFF2-40B4-BE49-F238E27FC236}">
                  <a16:creationId xmlns:a16="http://schemas.microsoft.com/office/drawing/2014/main" id="{C0AAAA2A-E4D2-B5FF-9607-150270BC7CF7}"/>
                </a:ext>
              </a:extLst>
            </p:cNvPr>
            <p:cNvCxnSpPr>
              <a:cxnSpLocks/>
              <a:stCxn id="110" idx="0"/>
            </p:cNvCxnSpPr>
            <p:nvPr/>
          </p:nvCxnSpPr>
          <p:spPr>
            <a:xfrm rot="16200000" flipV="1">
              <a:off x="9694168" y="4937151"/>
              <a:ext cx="1610553" cy="212095"/>
            </a:xfrm>
            <a:prstGeom prst="bentConnector3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519D851-CB8C-1A37-C386-A5A8FB5B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0309" y="1322958"/>
            <a:ext cx="2956513" cy="1908515"/>
            <a:chOff x="8940309" y="1322958"/>
            <a:chExt cx="2956513" cy="1908515"/>
          </a:xfrm>
        </p:grpSpPr>
        <p:sp>
          <p:nvSpPr>
            <p:cNvPr id="73" name="Chevron 62">
              <a:extLst>
                <a:ext uri="{FF2B5EF4-FFF2-40B4-BE49-F238E27FC236}">
                  <a16:creationId xmlns:a16="http://schemas.microsoft.com/office/drawing/2014/main" id="{9343663E-F3F3-C1FC-32C4-4CDD3CA57AE9}"/>
                </a:ext>
              </a:extLst>
            </p:cNvPr>
            <p:cNvSpPr/>
            <p:nvPr/>
          </p:nvSpPr>
          <p:spPr>
            <a:xfrm>
              <a:off x="8940309" y="3002132"/>
              <a:ext cx="2956513" cy="229341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Application Updated (</a:t>
              </a:r>
              <a:r>
                <a:rPr lang="en-US" sz="1400"/>
                <a:t>RWCS)</a:t>
              </a:r>
            </a:p>
          </p:txBody>
        </p:sp>
        <p:cxnSp>
          <p:nvCxnSpPr>
            <p:cNvPr id="78" name="Connector: Elbow 77">
              <a:extLst>
                <a:ext uri="{FF2B5EF4-FFF2-40B4-BE49-F238E27FC236}">
                  <a16:creationId xmlns:a16="http://schemas.microsoft.com/office/drawing/2014/main" id="{80E34E50-29AC-4932-86D8-11C3FAFBCD3F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rot="5400000" flipH="1" flipV="1">
              <a:off x="9623250" y="2060938"/>
              <a:ext cx="1679174" cy="20321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9A430F4-C273-27B0-C1D9-43A0355B2B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157694" y="1308161"/>
            <a:ext cx="2491503" cy="1306198"/>
            <a:chOff x="8157694" y="1308161"/>
            <a:chExt cx="2491503" cy="1306198"/>
          </a:xfrm>
        </p:grpSpPr>
        <p:cxnSp>
          <p:nvCxnSpPr>
            <p:cNvPr id="103" name="Connector: Elbow 102">
              <a:extLst>
                <a:ext uri="{FF2B5EF4-FFF2-40B4-BE49-F238E27FC236}">
                  <a16:creationId xmlns:a16="http://schemas.microsoft.com/office/drawing/2014/main" id="{ED20A2F0-2501-7A2C-A3A6-7A7FD58B5B1B}"/>
                </a:ext>
              </a:extLst>
            </p:cNvPr>
            <p:cNvCxnSpPr>
              <a:cxnSpLocks/>
              <a:stCxn id="104" idx="0"/>
            </p:cNvCxnSpPr>
            <p:nvPr/>
          </p:nvCxnSpPr>
          <p:spPr>
            <a:xfrm rot="16200000" flipV="1">
              <a:off x="8314208" y="1365796"/>
              <a:ext cx="1093765" cy="978495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Chevron 62">
              <a:extLst>
                <a:ext uri="{FF2B5EF4-FFF2-40B4-BE49-F238E27FC236}">
                  <a16:creationId xmlns:a16="http://schemas.microsoft.com/office/drawing/2014/main" id="{A9717C34-5F0A-D466-2608-EE85F4CDA0CA}"/>
                </a:ext>
              </a:extLst>
            </p:cNvPr>
            <p:cNvSpPr/>
            <p:nvPr/>
          </p:nvSpPr>
          <p:spPr>
            <a:xfrm>
              <a:off x="8157694" y="2401926"/>
              <a:ext cx="2491503" cy="212433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/>
                <a:t>LFC COFR Withdrawn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9ED32A9-CA40-3331-625E-5A336ED31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29485" y="1322874"/>
            <a:ext cx="2956513" cy="1991570"/>
            <a:chOff x="5329485" y="1322874"/>
            <a:chExt cx="2956513" cy="1991570"/>
          </a:xfrm>
        </p:grpSpPr>
        <p:sp>
          <p:nvSpPr>
            <p:cNvPr id="130" name="Chevron 62">
              <a:extLst>
                <a:ext uri="{FF2B5EF4-FFF2-40B4-BE49-F238E27FC236}">
                  <a16:creationId xmlns:a16="http://schemas.microsoft.com/office/drawing/2014/main" id="{65A16C2E-D73B-9C83-D459-EC102B10AAE6}"/>
                </a:ext>
              </a:extLst>
            </p:cNvPr>
            <p:cNvSpPr/>
            <p:nvPr/>
          </p:nvSpPr>
          <p:spPr>
            <a:xfrm>
              <a:off x="5329485" y="3085103"/>
              <a:ext cx="2956513" cy="229341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Application Updated (</a:t>
              </a:r>
              <a:r>
                <a:rPr lang="en-US" sz="1400"/>
                <a:t>RWCS)</a:t>
              </a:r>
            </a:p>
          </p:txBody>
        </p: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76576F17-C847-59D7-9E91-BC67CB2519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00111" y="1322874"/>
              <a:ext cx="0" cy="1762229"/>
            </a:xfrm>
            <a:prstGeom prst="straightConnector1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8358A44-4E9E-A59E-8DA8-82B081B0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46501" y="1329072"/>
            <a:ext cx="2475036" cy="1207598"/>
            <a:chOff x="2146501" y="1329072"/>
            <a:chExt cx="2475036" cy="1207598"/>
          </a:xfrm>
        </p:grpSpPr>
        <p:sp>
          <p:nvSpPr>
            <p:cNvPr id="128" name="Chevron 62">
              <a:extLst>
                <a:ext uri="{FF2B5EF4-FFF2-40B4-BE49-F238E27FC236}">
                  <a16:creationId xmlns:a16="http://schemas.microsoft.com/office/drawing/2014/main" id="{8B3EB9F8-1A7F-9205-B897-0BB90276050C}"/>
                </a:ext>
              </a:extLst>
            </p:cNvPr>
            <p:cNvSpPr/>
            <p:nvPr/>
          </p:nvSpPr>
          <p:spPr>
            <a:xfrm>
              <a:off x="2146501" y="2311238"/>
              <a:ext cx="2475036" cy="225432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/>
                <a:t>Application Submitted</a:t>
              </a:r>
              <a:endParaRPr lang="en-US"/>
            </a:p>
          </p:txBody>
        </p:sp>
        <p:cxnSp>
          <p:nvCxnSpPr>
            <p:cNvPr id="133" name="Connector: Elbow 132">
              <a:extLst>
                <a:ext uri="{FF2B5EF4-FFF2-40B4-BE49-F238E27FC236}">
                  <a16:creationId xmlns:a16="http://schemas.microsoft.com/office/drawing/2014/main" id="{84F11064-BC74-102D-B801-EB80B6CB99E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607840" y="1591416"/>
              <a:ext cx="982166" cy="457477"/>
            </a:xfrm>
            <a:prstGeom prst="bentConnector3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8693265-35FC-B761-D5B7-5C37C7E84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88627" y="1329070"/>
            <a:ext cx="1963992" cy="1214656"/>
            <a:chOff x="4888627" y="1329070"/>
            <a:chExt cx="1963992" cy="1214656"/>
          </a:xfrm>
        </p:grpSpPr>
        <p:sp>
          <p:nvSpPr>
            <p:cNvPr id="126" name="Chevron 62">
              <a:extLst>
                <a:ext uri="{FF2B5EF4-FFF2-40B4-BE49-F238E27FC236}">
                  <a16:creationId xmlns:a16="http://schemas.microsoft.com/office/drawing/2014/main" id="{B660407C-E287-A1BE-02B2-462E1317F881}"/>
                </a:ext>
              </a:extLst>
            </p:cNvPr>
            <p:cNvSpPr/>
            <p:nvPr/>
          </p:nvSpPr>
          <p:spPr>
            <a:xfrm>
              <a:off x="4888627" y="2316895"/>
              <a:ext cx="1963992" cy="226831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/>
                <a:t>COFR Approved</a:t>
              </a:r>
            </a:p>
          </p:txBody>
        </p:sp>
        <p:cxnSp>
          <p:nvCxnSpPr>
            <p:cNvPr id="134" name="Connector: Elbow 133">
              <a:extLst>
                <a:ext uri="{FF2B5EF4-FFF2-40B4-BE49-F238E27FC236}">
                  <a16:creationId xmlns:a16="http://schemas.microsoft.com/office/drawing/2014/main" id="{99D0C7E6-9D9F-5D8D-4A0F-FCB0E23C4101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47644" y="1356035"/>
              <a:ext cx="1006565" cy="952636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8DA833A-E3D7-856D-F519-D48454B4C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03118" y="1322874"/>
            <a:ext cx="1963992" cy="1590481"/>
            <a:chOff x="7203118" y="1322874"/>
            <a:chExt cx="1963992" cy="1590481"/>
          </a:xfrm>
        </p:grpSpPr>
        <p:sp>
          <p:nvSpPr>
            <p:cNvPr id="131" name="Chevron 62">
              <a:extLst>
                <a:ext uri="{FF2B5EF4-FFF2-40B4-BE49-F238E27FC236}">
                  <a16:creationId xmlns:a16="http://schemas.microsoft.com/office/drawing/2014/main" id="{BB11FEC9-9854-2ACE-5851-41833B30162D}"/>
                </a:ext>
              </a:extLst>
            </p:cNvPr>
            <p:cNvSpPr/>
            <p:nvPr/>
          </p:nvSpPr>
          <p:spPr>
            <a:xfrm>
              <a:off x="7203118" y="2686524"/>
              <a:ext cx="1963992" cy="226831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/>
                <a:t>COFR Approved</a:t>
              </a:r>
            </a:p>
          </p:txBody>
        </p:sp>
        <p:cxnSp>
          <p:nvCxnSpPr>
            <p:cNvPr id="135" name="Connector: Elbow 134">
              <a:extLst>
                <a:ext uri="{FF2B5EF4-FFF2-40B4-BE49-F238E27FC236}">
                  <a16:creationId xmlns:a16="http://schemas.microsoft.com/office/drawing/2014/main" id="{904AAE7A-9D4E-D9AD-BF12-D9EF5F61F319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166540" y="1724658"/>
              <a:ext cx="1363650" cy="56008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A20171AF-1501-579E-8AF8-B94552DED936}"/>
              </a:ext>
            </a:extLst>
          </p:cNvPr>
          <p:cNvSpPr txBox="1"/>
          <p:nvPr/>
        </p:nvSpPr>
        <p:spPr>
          <a:xfrm>
            <a:off x="0" y="0"/>
            <a:ext cx="12192000" cy="71453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Offshore - Sable Offshore (CA-00-7239) </a:t>
            </a:r>
          </a:p>
        </p:txBody>
      </p:sp>
    </p:spTree>
    <p:extLst>
      <p:ext uri="{BB962C8B-B14F-4D97-AF65-F5344CB8AC3E}">
        <p14:creationId xmlns:p14="http://schemas.microsoft.com/office/powerpoint/2010/main" val="253287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f6324b88-05d1-44b8-b51e-a55251960bb8">OSPR-272582881-70466</_dlc_DocId>
    <TaxCatchAll xmlns="f6324b88-05d1-44b8-b51e-a55251960bb8" xsi:nil="true"/>
    <lcf76f155ced4ddcb4097134ff3c332f xmlns="3a194bff-a2c7-4cb5-be24-982b6f009a0b">
      <Terms xmlns="http://schemas.microsoft.com/office/infopath/2007/PartnerControls"/>
    </lcf76f155ced4ddcb4097134ff3c332f>
    <SeaOtterNumber xmlns="3a194bff-a2c7-4cb5-be24-982b6f009a0b" xsi:nil="true"/>
    <_dlc_DocIdUrl xmlns="f6324b88-05d1-44b8-b51e-a55251960bb8">
      <Url>https://cdfw.sharepoint.com/sites/OSPR/Folders/_layouts/15/DocIdRedir.aspx?ID=OSPR-272582881-70466</Url>
      <Description>OSPR-272582881-70466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EDDA3BBFE32D42BA401FA00313B3D2" ma:contentTypeVersion="21" ma:contentTypeDescription="Create a new document." ma:contentTypeScope="" ma:versionID="018bdd93af157460f2c85c4769ea84e1">
  <xsd:schema xmlns:xsd="http://www.w3.org/2001/XMLSchema" xmlns:xs="http://www.w3.org/2001/XMLSchema" xmlns:p="http://schemas.microsoft.com/office/2006/metadata/properties" xmlns:ns2="f6324b88-05d1-44b8-b51e-a55251960bb8" xmlns:ns3="3a194bff-a2c7-4cb5-be24-982b6f009a0b" xmlns:ns4="8e6f06ff-51b8-40c7-a252-242fb16b04dc" targetNamespace="http://schemas.microsoft.com/office/2006/metadata/properties" ma:root="true" ma:fieldsID="49629af07ad464c6d95caed58756b48d" ns2:_="" ns3:_="" ns4:_="">
    <xsd:import namespace="f6324b88-05d1-44b8-b51e-a55251960bb8"/>
    <xsd:import namespace="3a194bff-a2c7-4cb5-be24-982b6f009a0b"/>
    <xsd:import namespace="8e6f06ff-51b8-40c7-a252-242fb16b04d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MediaServiceDateTaken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SeaOtterNumber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324b88-05d1-44b8-b51e-a55251960b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7" nillable="true" ma:displayName="Taxonomy Catch All Column" ma:hidden="true" ma:list="{5f96e98e-6bb7-4be4-8760-2f030a84d3b2}" ma:internalName="TaxCatchAll" ma:showField="CatchAllData" ma:web="f6324b88-05d1-44b8-b51e-a55251960b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194bff-a2c7-4cb5-be24-982b6f009a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SeaOtterNumber" ma:index="24" nillable="true" ma:displayName="metadata" ma:format="Dropdown" ma:internalName="SeaOtterNumber">
      <xsd:simpleType>
        <xsd:restriction base="dms:Text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e31e3ec-82b2-4510-8c6c-8b9e0fefce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f06ff-51b8-40c7-a252-242fb16b0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787371-CDB2-4C42-BB7F-61D1CA7A670D}">
  <ds:schemaRefs>
    <ds:schemaRef ds:uri="http://schemas.openxmlformats.org/package/2006/metadata/core-properties"/>
    <ds:schemaRef ds:uri="3a194bff-a2c7-4cb5-be24-982b6f009a0b"/>
    <ds:schemaRef ds:uri="http://schemas.microsoft.com/office/2006/documentManagement/types"/>
    <ds:schemaRef ds:uri="http://schemas.microsoft.com/office/infopath/2007/PartnerControls"/>
    <ds:schemaRef ds:uri="8e6f06ff-51b8-40c7-a252-242fb16b04dc"/>
    <ds:schemaRef ds:uri="http://purl.org/dc/elements/1.1/"/>
    <ds:schemaRef ds:uri="http://schemas.microsoft.com/office/2006/metadata/properties"/>
    <ds:schemaRef ds:uri="http://purl.org/dc/terms/"/>
    <ds:schemaRef ds:uri="f6324b88-05d1-44b8-b51e-a55251960bb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CEDE693-8E0A-4D74-8014-40DA2918480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C254094-CF37-4613-B41F-6DB2975C709B}">
  <ds:schemaRefs>
    <ds:schemaRef ds:uri="3a194bff-a2c7-4cb5-be24-982b6f009a0b"/>
    <ds:schemaRef ds:uri="8e6f06ff-51b8-40c7-a252-242fb16b04dc"/>
    <ds:schemaRef ds:uri="f6324b88-05d1-44b8-b51e-a55251960bb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AA602F68-4D39-4BB7-822D-17677D8134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4650</TotalTime>
  <Words>462</Words>
  <Application>Microsoft Office PowerPoint</Application>
  <PresentationFormat>Widescreen</PresentationFormat>
  <Paragraphs>105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Reinhard, David@Wildlife</dc:creator>
  <cp:lastModifiedBy>Wong, Jared@CNRA</cp:lastModifiedBy>
  <cp:revision>7</cp:revision>
  <cp:lastPrinted>2025-03-11T16:34:40Z</cp:lastPrinted>
  <dcterms:created xsi:type="dcterms:W3CDTF">2025-02-07T15:37:51Z</dcterms:created>
  <dcterms:modified xsi:type="dcterms:W3CDTF">2025-03-13T21:09:01Z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0x01010037EDDA3BBFE32D42BA401FA00313B3D2</vt:lpwstr>
  </property>
  <property fmtid="{D5CDD505-2E9C-101B-9397-08002B2CF9AE}" pid="3" name="MediaServiceImageTags">
    <vt:lpwstr/>
  </property>
  <property fmtid="{D5CDD505-2E9C-101B-9397-08002B2CF9AE}" pid="4" name="_dlc_DocIdItemGuid">
    <vt:lpwstr>f88df82d-4430-42ca-b3f6-6d306c2c675b</vt:lpwstr>
  </property>
</Properties>
</file>