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256" r:id="rId5"/>
    <p:sldId id="262" r:id="rId6"/>
    <p:sldId id="268" r:id="rId7"/>
    <p:sldId id="272" r:id="rId8"/>
    <p:sldId id="271" r:id="rId9"/>
    <p:sldId id="270" r:id="rId10"/>
    <p:sldId id="269" r:id="rId11"/>
    <p:sldId id="273" r:id="rId1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E7E"/>
    <a:srgbClr val="292929"/>
    <a:srgbClr val="2D8591"/>
    <a:srgbClr val="FECD58"/>
    <a:srgbClr val="2C7826"/>
    <a:srgbClr val="692808"/>
    <a:srgbClr val="B077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82014" autoAdjust="0"/>
  </p:normalViewPr>
  <p:slideViewPr>
    <p:cSldViewPr snapToGrid="0">
      <p:cViewPr varScale="1">
        <p:scale>
          <a:sx n="68" d="100"/>
          <a:sy n="68" d="100"/>
        </p:scale>
        <p:origin x="1200"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58E1A5B-AD7D-42BC-8688-7D0C25E03433}" type="datetimeFigureOut">
              <a:rPr lang="en-US" smtClean="0"/>
              <a:t>3/12/2025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C2FA14F-D5AE-4AB7-B135-3B7C94DFF38C}" type="slidenum">
              <a:rPr lang="en-US" smtClean="0"/>
              <a:t>‹#›</a:t>
            </a:fld>
            <a:endParaRPr lang="en-US"/>
          </a:p>
        </p:txBody>
      </p:sp>
    </p:spTree>
    <p:extLst>
      <p:ext uri="{BB962C8B-B14F-4D97-AF65-F5344CB8AC3E}">
        <p14:creationId xmlns:p14="http://schemas.microsoft.com/office/powerpoint/2010/main" val="1520293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entury Gothic" panose="020B0502020202020204" pitchFamily="34" charset="0"/>
                <a:ea typeface="Aptos" panose="020B0004020202020204" pitchFamily="34" charset="0"/>
                <a:cs typeface="Calibri" panose="020F0502020204030204" pitchFamily="34" charset="0"/>
              </a:rPr>
              <a:t>Good evening, I am Armando Quintero, the Director of the Department of Parks and Recreation, also known as State Parks.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200" dirty="0"/>
          </a:p>
        </p:txBody>
      </p:sp>
      <p:sp>
        <p:nvSpPr>
          <p:cNvPr id="4" name="Slide Number Placeholder 3"/>
          <p:cNvSpPr>
            <a:spLocks noGrp="1"/>
          </p:cNvSpPr>
          <p:nvPr>
            <p:ph type="sldNum" sz="quarter" idx="5"/>
          </p:nvPr>
        </p:nvSpPr>
        <p:spPr/>
        <p:txBody>
          <a:bodyPr/>
          <a:lstStyle/>
          <a:p>
            <a:fld id="{9C2FA14F-D5AE-4AB7-B135-3B7C94DFF38C}" type="slidenum">
              <a:rPr lang="en-US" smtClean="0"/>
              <a:t>1</a:t>
            </a:fld>
            <a:endParaRPr lang="en-US"/>
          </a:p>
        </p:txBody>
      </p:sp>
    </p:spTree>
    <p:extLst>
      <p:ext uri="{BB962C8B-B14F-4D97-AF65-F5344CB8AC3E}">
        <p14:creationId xmlns:p14="http://schemas.microsoft.com/office/powerpoint/2010/main" val="3539964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239C4-8343-56FA-3FCD-4DDF16CAE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63D11F-AC78-8D8B-9AA6-0BA31598E1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65E9C-783B-8F07-9B42-251069E08157}"/>
              </a:ext>
            </a:extLst>
          </p:cNvPr>
          <p:cNvSpPr>
            <a:spLocks noGrp="1"/>
          </p:cNvSpPr>
          <p:nvPr>
            <p:ph type="body" idx="1"/>
          </p:nvPr>
        </p:nvSpPr>
        <p:spPr/>
        <p:txBody>
          <a:bodyPr/>
          <a:lstStyle/>
          <a:p>
            <a:pPr marL="0" marR="0">
              <a:lnSpc>
                <a:spcPts val="1700"/>
              </a:lnSpc>
              <a:spcAft>
                <a:spcPts val="800"/>
              </a:spcAft>
            </a:pPr>
            <a:r>
              <a:rPr lang="en-US" sz="1800" kern="100" dirty="0">
                <a:effectLst/>
                <a:latin typeface="Century Gothic" panose="020B0502020202020204" pitchFamily="34" charset="0"/>
                <a:ea typeface="Aptos" panose="020B0004020202020204" pitchFamily="34" charset="0"/>
                <a:cs typeface="Calibri" panose="020F0502020204030204" pitchFamily="34" charset="0"/>
              </a:rPr>
              <a:t>California State Parks manages public land for public benefits in areas where onshore pipelines may cross. State Parks has statutory authority to grant easements for limited purposes, including for oil and gas lines, and depending on the terms, additional approvals by other State departments or agencies beyond State Parks may be needed.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ts val="1700"/>
              </a:lnSpc>
              <a:spcAft>
                <a:spcPts val="800"/>
              </a:spcAft>
            </a:pPr>
            <a:r>
              <a:rPr lang="en-US" sz="1800" kern="100" dirty="0">
                <a:effectLst/>
                <a:latin typeface="Century Gothic" panose="020B0502020202020204" pitchFamily="34" charset="0"/>
                <a:ea typeface="Aptos" panose="020B0004020202020204" pitchFamily="34" charset="0"/>
                <a:cs typeface="Calibri" panose="020F0502020204030204" pitchFamily="34"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ts val="1700"/>
              </a:lnSpc>
              <a:spcAft>
                <a:spcPts val="800"/>
              </a:spcAft>
            </a:pPr>
            <a:r>
              <a:rPr lang="en-US" sz="1800" kern="100" dirty="0">
                <a:effectLst/>
                <a:latin typeface="Century Gothic" panose="020B0502020202020204" pitchFamily="34" charset="0"/>
                <a:ea typeface="Aptos" panose="020B0004020202020204" pitchFamily="34" charset="0"/>
                <a:cs typeface="Calibri" panose="020F0502020204030204" pitchFamily="34" charset="0"/>
              </a:rPr>
              <a:t>Because the Sable pipeline runs through a four-mile section in Gaviota State Park, Sable requires an easement from State Parks. The previous 30-year easement expired in 2016. Since then, the department has issued individual permits for accessing and maintaining the pipeline. With Sable planning to restart this project, State Parks has requested a full project description to evaluate their request for an easement.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3F41C1A3-88CE-C78D-AE11-EE7478E5FFA7}"/>
              </a:ext>
            </a:extLst>
          </p:cNvPr>
          <p:cNvSpPr>
            <a:spLocks noGrp="1"/>
          </p:cNvSpPr>
          <p:nvPr>
            <p:ph type="sldNum" sz="quarter" idx="5"/>
          </p:nvPr>
        </p:nvSpPr>
        <p:spPr/>
        <p:txBody>
          <a:bodyPr/>
          <a:lstStyle/>
          <a:p>
            <a:fld id="{9C2FA14F-D5AE-4AB7-B135-3B7C94DFF38C}" type="slidenum">
              <a:rPr lang="en-US" smtClean="0"/>
              <a:t>2</a:t>
            </a:fld>
            <a:endParaRPr lang="en-US"/>
          </a:p>
        </p:txBody>
      </p:sp>
    </p:spTree>
    <p:extLst>
      <p:ext uri="{BB962C8B-B14F-4D97-AF65-F5344CB8AC3E}">
        <p14:creationId xmlns:p14="http://schemas.microsoft.com/office/powerpoint/2010/main" val="2783290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9E4EB-1BBB-6D2E-2DCA-546F45C64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D2721-DBAD-DEE0-B974-CA6319B261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26B76F-AE21-9214-092E-20296D32DD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entury Gothic" panose="020B0502020202020204" pitchFamily="34" charset="0"/>
                <a:ea typeface="Aptos" panose="020B0004020202020204" pitchFamily="34" charset="0"/>
                <a:cs typeface="Calibri" panose="020F0502020204030204" pitchFamily="34" charset="0"/>
              </a:rPr>
              <a:t>State Parks considers applications for a variety of private and public uses on State Parks’ properties.  We consider the proposed use and duration in the context of a park’s General Plan, structures and improvements, cultural and natural resource protections, and programming.  If the use complies with these aspects, State Parks may work with the applicant to approve their proposed use for an easement.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sz="1800" dirty="0">
                <a:effectLst/>
                <a:latin typeface="Century Gothic" panose="020B0502020202020204" pitchFamily="34" charset="0"/>
                <a:ea typeface="Aptos" panose="020B0004020202020204" pitchFamily="34" charset="0"/>
                <a:cs typeface="Calibri" panose="020F0502020204030204" pitchFamily="34" charset="0"/>
              </a:rPr>
              <a:t>There are several steps in the easement application process.  First, the State Parks evaluates the application as I previously described. </a:t>
            </a:r>
            <a:endParaRPr lang="en-US" dirty="0"/>
          </a:p>
        </p:txBody>
      </p:sp>
      <p:sp>
        <p:nvSpPr>
          <p:cNvPr id="4" name="Slide Number Placeholder 3">
            <a:extLst>
              <a:ext uri="{FF2B5EF4-FFF2-40B4-BE49-F238E27FC236}">
                <a16:creationId xmlns:a16="http://schemas.microsoft.com/office/drawing/2014/main" id="{B5DB67A6-2204-948B-204D-C851606C9466}"/>
              </a:ext>
            </a:extLst>
          </p:cNvPr>
          <p:cNvSpPr>
            <a:spLocks noGrp="1"/>
          </p:cNvSpPr>
          <p:nvPr>
            <p:ph type="sldNum" sz="quarter" idx="5"/>
          </p:nvPr>
        </p:nvSpPr>
        <p:spPr/>
        <p:txBody>
          <a:bodyPr/>
          <a:lstStyle/>
          <a:p>
            <a:fld id="{9C2FA14F-D5AE-4AB7-B135-3B7C94DFF38C}" type="slidenum">
              <a:rPr lang="en-US" smtClean="0"/>
              <a:t>3</a:t>
            </a:fld>
            <a:endParaRPr lang="en-US"/>
          </a:p>
        </p:txBody>
      </p:sp>
    </p:spTree>
    <p:extLst>
      <p:ext uri="{BB962C8B-B14F-4D97-AF65-F5344CB8AC3E}">
        <p14:creationId xmlns:p14="http://schemas.microsoft.com/office/powerpoint/2010/main" val="2286209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136BA-731F-64B4-67F1-D8B389BC5F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C11EFB-5658-ADEF-B0F0-6712424D73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8BD792-01FC-5631-9268-C75F8ACD40F2}"/>
              </a:ext>
            </a:extLst>
          </p:cNvPr>
          <p:cNvSpPr>
            <a:spLocks noGrp="1"/>
          </p:cNvSpPr>
          <p:nvPr>
            <p:ph type="body" idx="1"/>
          </p:nvPr>
        </p:nvSpPr>
        <p:spPr/>
        <p:txBody>
          <a:bodyPr/>
          <a:lstStyle/>
          <a:p>
            <a:r>
              <a:rPr lang="en-US" sz="1800" dirty="0">
                <a:effectLst/>
                <a:latin typeface="Century Gothic" panose="020B0502020202020204" pitchFamily="34" charset="0"/>
                <a:ea typeface="Aptos" panose="020B0004020202020204" pitchFamily="34" charset="0"/>
                <a:cs typeface="Calibri" panose="020F0502020204030204" pitchFamily="34" charset="0"/>
              </a:rPr>
              <a:t>If the proposed use and duration do not present any conflicts, the application moves into the real property phase.  State Parks works with the applicant to secure the required components, such as legal descriptions and an appraisal that meets state standards. </a:t>
            </a:r>
            <a:endParaRPr lang="en-US" dirty="0"/>
          </a:p>
        </p:txBody>
      </p:sp>
      <p:sp>
        <p:nvSpPr>
          <p:cNvPr id="4" name="Slide Number Placeholder 3">
            <a:extLst>
              <a:ext uri="{FF2B5EF4-FFF2-40B4-BE49-F238E27FC236}">
                <a16:creationId xmlns:a16="http://schemas.microsoft.com/office/drawing/2014/main" id="{D097FFD3-1C7D-F78E-E25F-348E6D659FD2}"/>
              </a:ext>
            </a:extLst>
          </p:cNvPr>
          <p:cNvSpPr>
            <a:spLocks noGrp="1"/>
          </p:cNvSpPr>
          <p:nvPr>
            <p:ph type="sldNum" sz="quarter" idx="5"/>
          </p:nvPr>
        </p:nvSpPr>
        <p:spPr/>
        <p:txBody>
          <a:bodyPr/>
          <a:lstStyle/>
          <a:p>
            <a:fld id="{9C2FA14F-D5AE-4AB7-B135-3B7C94DFF38C}" type="slidenum">
              <a:rPr lang="en-US" smtClean="0"/>
              <a:t>4</a:t>
            </a:fld>
            <a:endParaRPr lang="en-US"/>
          </a:p>
        </p:txBody>
      </p:sp>
    </p:spTree>
    <p:extLst>
      <p:ext uri="{BB962C8B-B14F-4D97-AF65-F5344CB8AC3E}">
        <p14:creationId xmlns:p14="http://schemas.microsoft.com/office/powerpoint/2010/main" val="1986366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E68BB-9084-BB4D-6F93-A255AB6A4E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55376-AA73-D860-2AC8-67ED9B4D1C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BF4FE7-B2E6-8B64-4BE5-87F751F5D255}"/>
              </a:ext>
            </a:extLst>
          </p:cNvPr>
          <p:cNvSpPr>
            <a:spLocks noGrp="1"/>
          </p:cNvSpPr>
          <p:nvPr>
            <p:ph type="body" idx="1"/>
          </p:nvPr>
        </p:nvSpPr>
        <p:spPr/>
        <p:txBody>
          <a:bodyPr/>
          <a:lstStyle/>
          <a:p>
            <a:r>
              <a:rPr lang="en-US" sz="1800" dirty="0">
                <a:effectLst/>
                <a:latin typeface="Century Gothic" panose="020B0502020202020204" pitchFamily="34" charset="0"/>
                <a:ea typeface="Aptos" panose="020B0004020202020204" pitchFamily="34" charset="0"/>
                <a:cs typeface="Calibri" panose="020F0502020204030204" pitchFamily="34" charset="0"/>
              </a:rPr>
              <a:t>Depending upon the easement terms, State Parks may review and approve the appraisal and other transaction elements, before drafting and finalizing an easement.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entury Gothic" panose="020B0502020202020204" pitchFamily="34" charset="0"/>
                <a:ea typeface="Aptos" panose="020B0004020202020204" pitchFamily="34" charset="0"/>
                <a:cs typeface="Calibri" panose="020F0502020204030204" pitchFamily="34" charset="0"/>
              </a:rPr>
              <a:t>Depending upon the easement terms, the Department of General Services may play an authoritative role in the process, including approving the easement.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6550BAB7-748C-F310-4604-69E79A870E8C}"/>
              </a:ext>
            </a:extLst>
          </p:cNvPr>
          <p:cNvSpPr>
            <a:spLocks noGrp="1"/>
          </p:cNvSpPr>
          <p:nvPr>
            <p:ph type="sldNum" sz="quarter" idx="5"/>
          </p:nvPr>
        </p:nvSpPr>
        <p:spPr/>
        <p:txBody>
          <a:bodyPr/>
          <a:lstStyle/>
          <a:p>
            <a:fld id="{9C2FA14F-D5AE-4AB7-B135-3B7C94DFF38C}" type="slidenum">
              <a:rPr lang="en-US" smtClean="0"/>
              <a:t>5</a:t>
            </a:fld>
            <a:endParaRPr lang="en-US"/>
          </a:p>
        </p:txBody>
      </p:sp>
    </p:spTree>
    <p:extLst>
      <p:ext uri="{BB962C8B-B14F-4D97-AF65-F5344CB8AC3E}">
        <p14:creationId xmlns:p14="http://schemas.microsoft.com/office/powerpoint/2010/main" val="2779153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1554D-C01D-715A-CD13-5900FD4549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BF1A1-FFD4-687F-D3AC-0D1C3D135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8FEC75-661B-1C61-976F-5361C0A419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entury Gothic" panose="020B0502020202020204" pitchFamily="34" charset="0"/>
                <a:ea typeface="Aptos" panose="020B0004020202020204" pitchFamily="34" charset="0"/>
                <a:cs typeface="Calibri" panose="020F0502020204030204" pitchFamily="34" charset="0"/>
              </a:rPr>
              <a:t>Applicants are responsible for the state’s costs associated with research, evaluation, appraisal, and preparation of the transaction as well as the fair market value of the easement.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3416A05C-685A-728B-4721-9DBB3872F109}"/>
              </a:ext>
            </a:extLst>
          </p:cNvPr>
          <p:cNvSpPr>
            <a:spLocks noGrp="1"/>
          </p:cNvSpPr>
          <p:nvPr>
            <p:ph type="sldNum" sz="quarter" idx="5"/>
          </p:nvPr>
        </p:nvSpPr>
        <p:spPr/>
        <p:txBody>
          <a:bodyPr/>
          <a:lstStyle/>
          <a:p>
            <a:fld id="{9C2FA14F-D5AE-4AB7-B135-3B7C94DFF38C}" type="slidenum">
              <a:rPr lang="en-US" smtClean="0"/>
              <a:t>6</a:t>
            </a:fld>
            <a:endParaRPr lang="en-US"/>
          </a:p>
        </p:txBody>
      </p:sp>
    </p:spTree>
    <p:extLst>
      <p:ext uri="{BB962C8B-B14F-4D97-AF65-F5344CB8AC3E}">
        <p14:creationId xmlns:p14="http://schemas.microsoft.com/office/powerpoint/2010/main" val="961939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DF0DD-B3AC-1EF0-57CA-F5B2BC4C0F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CDCD78-51D0-7CD3-AAEC-46F8870CFE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8B41CF-853B-4625-0031-221CD37BB0C3}"/>
              </a:ext>
            </a:extLst>
          </p:cNvPr>
          <p:cNvSpPr>
            <a:spLocks noGrp="1"/>
          </p:cNvSpPr>
          <p:nvPr>
            <p:ph type="body" idx="1"/>
          </p:nvPr>
        </p:nvSpPr>
        <p:spPr/>
        <p:txBody>
          <a:bodyPr/>
          <a:lstStyle/>
          <a:p>
            <a:pPr marL="0" marR="0" lvl="0" indent="0">
              <a:lnSpc>
                <a:spcPts val="1700"/>
              </a:lnSpc>
              <a:spcAft>
                <a:spcPts val="800"/>
              </a:spcAft>
              <a:buFont typeface="+mj-lt"/>
              <a:buNone/>
            </a:pPr>
            <a:r>
              <a:rPr lang="en-US" sz="1800" b="1" kern="100" dirty="0">
                <a:effectLst/>
                <a:latin typeface="Century Gothic" panose="020B0502020202020204" pitchFamily="34" charset="0"/>
                <a:ea typeface="Aptos" panose="020B0004020202020204" pitchFamily="34" charset="0"/>
                <a:cs typeface="Calibri" panose="020F0502020204030204" pitchFamily="34" charset="0"/>
              </a:rPr>
              <a:t>What is a typical timeline for securing an easement?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marR="0">
              <a:lnSpc>
                <a:spcPct val="115000"/>
              </a:lnSpc>
              <a:spcAft>
                <a:spcPts val="800"/>
              </a:spcAft>
            </a:pPr>
            <a:r>
              <a:rPr lang="en-US" sz="1800" kern="100" dirty="0">
                <a:effectLst/>
                <a:latin typeface="Century Gothic" panose="020B0502020202020204" pitchFamily="34" charset="0"/>
                <a:ea typeface="Aptos" panose="020B0004020202020204" pitchFamily="34" charset="0"/>
                <a:cs typeface="Calibri" panose="020F0502020204030204" pitchFamily="34" charset="0"/>
              </a:rPr>
              <a:t>Timeframes are contingent upon the features and complexity of a proposed use, whether additional reviews beyond the Department are necessary, and the time needed to negotiate the terms of the easement.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ts val="1700"/>
              </a:lnSpc>
              <a:spcAft>
                <a:spcPts val="800"/>
              </a:spcAft>
              <a:buFont typeface="+mj-lt"/>
              <a:buNone/>
            </a:pPr>
            <a:endParaRPr lang="en-US" sz="1200" b="0" kern="1200" dirty="0">
              <a:effectLst/>
              <a:latin typeface="+mn-lt"/>
              <a:ea typeface="+mn-ea"/>
              <a:cs typeface="+mn-cs"/>
            </a:endParaRPr>
          </a:p>
          <a:p>
            <a:pPr marL="0" marR="0" lvl="0" indent="0">
              <a:lnSpc>
                <a:spcPts val="1700"/>
              </a:lnSpc>
              <a:spcAft>
                <a:spcPts val="800"/>
              </a:spcAft>
              <a:buFont typeface="+mj-lt"/>
              <a:buNone/>
            </a:pPr>
            <a:r>
              <a:rPr lang="en-US" sz="1800" b="1" kern="100" dirty="0">
                <a:effectLst/>
                <a:latin typeface="Century Gothic" panose="020B0502020202020204" pitchFamily="34" charset="0"/>
                <a:ea typeface="Aptos" panose="020B0004020202020204" pitchFamily="34" charset="0"/>
                <a:cs typeface="Calibri" panose="020F0502020204030204" pitchFamily="34" charset="0"/>
              </a:rPr>
              <a:t>Does State Parks take safety considerations into account?</a:t>
            </a:r>
            <a:r>
              <a:rPr lang="en-US" sz="1800" kern="100" dirty="0">
                <a:effectLst/>
                <a:latin typeface="Century Gothic" panose="020B0502020202020204" pitchFamily="34" charset="0"/>
                <a:ea typeface="Aptos" panose="020B0004020202020204" pitchFamily="34" charset="0"/>
                <a:cs typeface="Calibri" panose="020F0502020204030204" pitchFamily="34"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marR="0">
              <a:lnSpc>
                <a:spcPts val="1700"/>
              </a:lnSpc>
              <a:spcAft>
                <a:spcPts val="800"/>
              </a:spcAft>
            </a:pPr>
            <a:r>
              <a:rPr lang="en-US" sz="1800" kern="100" dirty="0">
                <a:effectLst/>
                <a:latin typeface="Century Gothic" panose="020B0502020202020204" pitchFamily="34" charset="0"/>
                <a:ea typeface="Aptos" panose="020B0004020202020204" pitchFamily="34" charset="0"/>
                <a:cs typeface="Calibri" panose="020F0502020204030204" pitchFamily="34" charset="0"/>
              </a:rPr>
              <a:t>Yes, we consider this as part of the evaluation of the proposed use but the specific pipeline safety requirements are under the jurisdiction of the State Fire Marshal.  There may be other laws and requirements that will also address safety or protection measures outside the scope of pipeline safety.  If those exist, we will incorporate these and other measures determined necessary into the easement and related documents.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ts val="1700"/>
              </a:lnSpc>
              <a:spcAft>
                <a:spcPts val="800"/>
              </a:spcAft>
              <a:buFont typeface="+mj-lt"/>
              <a:buNone/>
            </a:pPr>
            <a:endParaRPr lang="en-US" sz="1800" b="1" kern="100" dirty="0">
              <a:effectLst/>
              <a:latin typeface="Century Gothic" panose="020B0502020202020204" pitchFamily="34" charset="0"/>
              <a:ea typeface="Aptos" panose="020B0004020202020204" pitchFamily="34" charset="0"/>
              <a:cs typeface="Calibri" panose="020F0502020204030204" pitchFamily="34" charset="0"/>
            </a:endParaRPr>
          </a:p>
          <a:p>
            <a:pPr marL="0" marR="0" lvl="0" indent="0">
              <a:lnSpc>
                <a:spcPts val="1700"/>
              </a:lnSpc>
              <a:spcAft>
                <a:spcPts val="800"/>
              </a:spcAft>
              <a:buFont typeface="+mj-lt"/>
              <a:buNone/>
            </a:pPr>
            <a:r>
              <a:rPr lang="en-US" sz="1800" b="1" kern="100" dirty="0">
                <a:effectLst/>
                <a:latin typeface="Century Gothic" panose="020B0502020202020204" pitchFamily="34" charset="0"/>
                <a:ea typeface="Aptos" panose="020B0004020202020204" pitchFamily="34" charset="0"/>
                <a:cs typeface="Calibri" panose="020F0502020204030204" pitchFamily="34" charset="0"/>
              </a:rPr>
              <a:t>Why would State Parks consider allowing a pipeline within a State Park that, if it ruptures, would be very damaging to natural resources and visitor use?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marR="0">
              <a:lnSpc>
                <a:spcPts val="1700"/>
              </a:lnSpc>
              <a:spcAft>
                <a:spcPts val="800"/>
              </a:spcAft>
            </a:pPr>
            <a:r>
              <a:rPr lang="en-US" sz="1800" kern="100" dirty="0">
                <a:effectLst/>
                <a:latin typeface="Century Gothic" panose="020B0502020202020204" pitchFamily="34" charset="0"/>
                <a:ea typeface="Aptos" panose="020B0004020202020204" pitchFamily="34" charset="0"/>
                <a:cs typeface="Calibri" panose="020F0502020204030204" pitchFamily="34" charset="0"/>
              </a:rPr>
              <a:t>4 miles of the Sable pipeline is within the jurisdiction of State Parks. State Parks evaluates applications within the context of a park’s structures, general plan, programming, and cultural and natural resource protections – and we incorporate the requirements imposed by state law and regulation as directed by the State Fire Marshal and other regulatory agencies for uses within State Parks.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1820B2A2-323A-479B-C6BB-46BAE65CF11F}"/>
              </a:ext>
            </a:extLst>
          </p:cNvPr>
          <p:cNvSpPr>
            <a:spLocks noGrp="1"/>
          </p:cNvSpPr>
          <p:nvPr>
            <p:ph type="sldNum" sz="quarter" idx="5"/>
          </p:nvPr>
        </p:nvSpPr>
        <p:spPr/>
        <p:txBody>
          <a:bodyPr/>
          <a:lstStyle/>
          <a:p>
            <a:fld id="{9C2FA14F-D5AE-4AB7-B135-3B7C94DFF38C}" type="slidenum">
              <a:rPr lang="en-US" smtClean="0"/>
              <a:t>7</a:t>
            </a:fld>
            <a:endParaRPr lang="en-US"/>
          </a:p>
        </p:txBody>
      </p:sp>
    </p:spTree>
    <p:extLst>
      <p:ext uri="{BB962C8B-B14F-4D97-AF65-F5344CB8AC3E}">
        <p14:creationId xmlns:p14="http://schemas.microsoft.com/office/powerpoint/2010/main" val="1074107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9AB11-DA16-2268-0386-CCA842C61D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3C816B-2BC7-DA4E-7D2C-DEE2E96F30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B32A50-7E4B-2912-D146-F7B013608C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874474-099F-1A3B-050C-6D40A222C655}"/>
              </a:ext>
            </a:extLst>
          </p:cNvPr>
          <p:cNvSpPr>
            <a:spLocks noGrp="1"/>
          </p:cNvSpPr>
          <p:nvPr>
            <p:ph type="sldNum" sz="quarter" idx="5"/>
          </p:nvPr>
        </p:nvSpPr>
        <p:spPr/>
        <p:txBody>
          <a:bodyPr/>
          <a:lstStyle/>
          <a:p>
            <a:fld id="{9C2FA14F-D5AE-4AB7-B135-3B7C94DFF38C}" type="slidenum">
              <a:rPr lang="en-US" smtClean="0"/>
              <a:t>8</a:t>
            </a:fld>
            <a:endParaRPr lang="en-US"/>
          </a:p>
        </p:txBody>
      </p:sp>
    </p:spTree>
    <p:extLst>
      <p:ext uri="{BB962C8B-B14F-4D97-AF65-F5344CB8AC3E}">
        <p14:creationId xmlns:p14="http://schemas.microsoft.com/office/powerpoint/2010/main" val="600400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71E200D1-0A04-4C0E-A0FC-DEC2FBAB4FE0}" type="datetimeFigureOut">
              <a:rPr lang="en-US" smtClean="0"/>
              <a:t>3/12/2025</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6E5D58F-A37B-4621-8080-EEEF281A9D76}"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328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E200D1-0A04-4C0E-A0FC-DEC2FBAB4FE0}" type="datetimeFigureOut">
              <a:rPr lang="en-US" smtClean="0"/>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D58F-A37B-4621-8080-EEEF281A9D76}" type="slidenum">
              <a:rPr lang="en-US" smtClean="0"/>
              <a:t>‹#›</a:t>
            </a:fld>
            <a:endParaRPr lang="en-US"/>
          </a:p>
        </p:txBody>
      </p:sp>
    </p:spTree>
    <p:extLst>
      <p:ext uri="{BB962C8B-B14F-4D97-AF65-F5344CB8AC3E}">
        <p14:creationId xmlns:p14="http://schemas.microsoft.com/office/powerpoint/2010/main" val="3385359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E200D1-0A04-4C0E-A0FC-DEC2FBAB4FE0}" type="datetimeFigureOut">
              <a:rPr lang="en-US" smtClean="0"/>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D58F-A37B-4621-8080-EEEF281A9D76}"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5020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E200D1-0A04-4C0E-A0FC-DEC2FBAB4FE0}" type="datetimeFigureOut">
              <a:rPr lang="en-US" smtClean="0"/>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D58F-A37B-4621-8080-EEEF281A9D76}" type="slidenum">
              <a:rPr lang="en-US" smtClean="0"/>
              <a:t>‹#›</a:t>
            </a:fld>
            <a:endParaRPr lang="en-US"/>
          </a:p>
        </p:txBody>
      </p:sp>
    </p:spTree>
    <p:extLst>
      <p:ext uri="{BB962C8B-B14F-4D97-AF65-F5344CB8AC3E}">
        <p14:creationId xmlns:p14="http://schemas.microsoft.com/office/powerpoint/2010/main" val="533785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E200D1-0A04-4C0E-A0FC-DEC2FBAB4FE0}" type="datetimeFigureOut">
              <a:rPr lang="en-US" smtClean="0"/>
              <a:t>3/12/2025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E5D58F-A37B-4621-8080-EEEF281A9D76}" type="slidenum">
              <a:rPr lang="en-US" smtClean="0"/>
              <a:t>‹#›</a:t>
            </a:fld>
            <a:endParaRPr lang="en-US"/>
          </a:p>
        </p:txBody>
      </p:sp>
    </p:spTree>
    <p:extLst>
      <p:ext uri="{BB962C8B-B14F-4D97-AF65-F5344CB8AC3E}">
        <p14:creationId xmlns:p14="http://schemas.microsoft.com/office/powerpoint/2010/main" val="1325595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E200D1-0A04-4C0E-A0FC-DEC2FBAB4FE0}" type="datetimeFigureOut">
              <a:rPr lang="en-US" smtClean="0"/>
              <a:t>3/12/2025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E5D58F-A37B-4621-8080-EEEF281A9D76}" type="slidenum">
              <a:rPr lang="en-US" smtClean="0"/>
              <a:t>‹#›</a:t>
            </a:fld>
            <a:endParaRPr lang="en-US"/>
          </a:p>
        </p:txBody>
      </p:sp>
    </p:spTree>
    <p:extLst>
      <p:ext uri="{BB962C8B-B14F-4D97-AF65-F5344CB8AC3E}">
        <p14:creationId xmlns:p14="http://schemas.microsoft.com/office/powerpoint/2010/main" val="1739255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E200D1-0A04-4C0E-A0FC-DEC2FBAB4FE0}" type="datetimeFigureOut">
              <a:rPr lang="en-US" smtClean="0"/>
              <a:t>3/12/2025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E5D58F-A37B-4621-8080-EEEF281A9D76}" type="slidenum">
              <a:rPr lang="en-US" smtClean="0"/>
              <a:t>‹#›</a:t>
            </a:fld>
            <a:endParaRPr lang="en-US"/>
          </a:p>
        </p:txBody>
      </p:sp>
    </p:spTree>
    <p:extLst>
      <p:ext uri="{BB962C8B-B14F-4D97-AF65-F5344CB8AC3E}">
        <p14:creationId xmlns:p14="http://schemas.microsoft.com/office/powerpoint/2010/main" val="3333867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E200D1-0A04-4C0E-A0FC-DEC2FBAB4FE0}" type="datetimeFigureOut">
              <a:rPr lang="en-US" smtClean="0"/>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D58F-A37B-4621-8080-EEEF281A9D76}" type="slidenum">
              <a:rPr lang="en-US" smtClean="0"/>
              <a:t>‹#›</a:t>
            </a:fld>
            <a:endParaRPr lang="en-US"/>
          </a:p>
        </p:txBody>
      </p:sp>
    </p:spTree>
    <p:extLst>
      <p:ext uri="{BB962C8B-B14F-4D97-AF65-F5344CB8AC3E}">
        <p14:creationId xmlns:p14="http://schemas.microsoft.com/office/powerpoint/2010/main" val="897453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E200D1-0A04-4C0E-A0FC-DEC2FBAB4FE0}" type="datetimeFigureOut">
              <a:rPr lang="en-US" smtClean="0"/>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D58F-A37B-4621-8080-EEEF281A9D76}" type="slidenum">
              <a:rPr lang="en-US" smtClean="0"/>
              <a:t>‹#›</a:t>
            </a:fld>
            <a:endParaRPr lang="en-US"/>
          </a:p>
        </p:txBody>
      </p:sp>
    </p:spTree>
    <p:extLst>
      <p:ext uri="{BB962C8B-B14F-4D97-AF65-F5344CB8AC3E}">
        <p14:creationId xmlns:p14="http://schemas.microsoft.com/office/powerpoint/2010/main" val="2533008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E200D1-0A04-4C0E-A0FC-DEC2FBAB4FE0}" type="datetimeFigureOut">
              <a:rPr lang="en-US" smtClean="0"/>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D58F-A37B-4621-8080-EEEF281A9D76}" type="slidenum">
              <a:rPr lang="en-US" smtClean="0"/>
              <a:t>‹#›</a:t>
            </a:fld>
            <a:endParaRPr lang="en-US"/>
          </a:p>
        </p:txBody>
      </p:sp>
    </p:spTree>
    <p:extLst>
      <p:ext uri="{BB962C8B-B14F-4D97-AF65-F5344CB8AC3E}">
        <p14:creationId xmlns:p14="http://schemas.microsoft.com/office/powerpoint/2010/main" val="2416605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E200D1-0A04-4C0E-A0FC-DEC2FBAB4FE0}" type="datetimeFigureOut">
              <a:rPr lang="en-US" smtClean="0"/>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D58F-A37B-4621-8080-EEEF281A9D76}" type="slidenum">
              <a:rPr lang="en-US" smtClean="0"/>
              <a:t>‹#›</a:t>
            </a:fld>
            <a:endParaRPr lang="en-US"/>
          </a:p>
        </p:txBody>
      </p:sp>
    </p:spTree>
    <p:extLst>
      <p:ext uri="{BB962C8B-B14F-4D97-AF65-F5344CB8AC3E}">
        <p14:creationId xmlns:p14="http://schemas.microsoft.com/office/powerpoint/2010/main" val="18488449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434EB92-62CF-4273-86A4-59223DABDBB8}"/>
              </a:ext>
            </a:extLst>
          </p:cNvPr>
          <p:cNvSpPr/>
          <p:nvPr userDrawn="1"/>
        </p:nvSpPr>
        <p:spPr>
          <a:xfrm>
            <a:off x="0" y="3429000"/>
            <a:ext cx="12192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a:extLst>
              <a:ext uri="{FF2B5EF4-FFF2-40B4-BE49-F238E27FC236}">
                <a16:creationId xmlns:a16="http://schemas.microsoft.com/office/drawing/2014/main" id="{29A25F60-1F94-4EB8-AECE-53F9C3EBF6AC}"/>
              </a:ext>
            </a:extLst>
          </p:cNvPr>
          <p:cNvSpPr/>
          <p:nvPr userDrawn="1"/>
        </p:nvSpPr>
        <p:spPr>
          <a:xfrm>
            <a:off x="0" y="6509658"/>
            <a:ext cx="12192000" cy="3483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9DE3D039-0A18-4031-8A63-D83666B066F6}"/>
              </a:ext>
            </a:extLst>
          </p:cNvPr>
          <p:cNvSpPr>
            <a:spLocks noGrp="1"/>
          </p:cNvSpPr>
          <p:nvPr>
            <p:ph type="title"/>
          </p:nvPr>
        </p:nvSpPr>
        <p:spPr>
          <a:xfrm>
            <a:off x="831850" y="3429001"/>
            <a:ext cx="10515600" cy="3080657"/>
          </a:xfrm>
        </p:spPr>
        <p:txBody>
          <a:bodyPr anchor="ctr"/>
          <a:lstStyle>
            <a:lvl1pPr>
              <a:defRPr sz="6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908747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434EB92-62CF-4273-86A4-59223DABDBB8}"/>
              </a:ext>
            </a:extLst>
          </p:cNvPr>
          <p:cNvSpPr/>
          <p:nvPr userDrawn="1"/>
        </p:nvSpPr>
        <p:spPr>
          <a:xfrm>
            <a:off x="0" y="3429000"/>
            <a:ext cx="12192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a:extLst>
              <a:ext uri="{FF2B5EF4-FFF2-40B4-BE49-F238E27FC236}">
                <a16:creationId xmlns:a16="http://schemas.microsoft.com/office/drawing/2014/main" id="{29A25F60-1F94-4EB8-AECE-53F9C3EBF6AC}"/>
              </a:ext>
            </a:extLst>
          </p:cNvPr>
          <p:cNvSpPr/>
          <p:nvPr userDrawn="1"/>
        </p:nvSpPr>
        <p:spPr>
          <a:xfrm>
            <a:off x="0" y="6509658"/>
            <a:ext cx="12192000" cy="3483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9DE3D039-0A18-4031-8A63-D83666B066F6}"/>
              </a:ext>
            </a:extLst>
          </p:cNvPr>
          <p:cNvSpPr>
            <a:spLocks noGrp="1"/>
          </p:cNvSpPr>
          <p:nvPr>
            <p:ph type="title"/>
          </p:nvPr>
        </p:nvSpPr>
        <p:spPr>
          <a:xfrm>
            <a:off x="831850" y="3429001"/>
            <a:ext cx="10515600" cy="3080657"/>
          </a:xfrm>
        </p:spPr>
        <p:txBody>
          <a:bodyPr anchor="ctr"/>
          <a:lstStyle>
            <a:lvl1pPr>
              <a:defRPr sz="6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617533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71E200D1-0A04-4C0E-A0FC-DEC2FBAB4FE0}" type="datetimeFigureOut">
              <a:rPr lang="en-US" smtClean="0"/>
              <a:t>3/12/2025</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A6E5D58F-A37B-4621-8080-EEEF281A9D76}" type="slidenum">
              <a:rPr lang="en-US" smtClean="0"/>
              <a:t>‹#›</a:t>
            </a:fld>
            <a:endParaRPr lang="en-US"/>
          </a:p>
        </p:txBody>
      </p:sp>
    </p:spTree>
    <p:extLst>
      <p:ext uri="{BB962C8B-B14F-4D97-AF65-F5344CB8AC3E}">
        <p14:creationId xmlns:p14="http://schemas.microsoft.com/office/powerpoint/2010/main" val="9807141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4" r:id="rId12"/>
    <p:sldLayoutId id="2147483675" r:id="rId13"/>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50000"/>
          </a:schemeClr>
        </a:solidFill>
        <a:effectLst/>
      </p:bgPr>
    </p:bg>
    <p:spTree>
      <p:nvGrpSpPr>
        <p:cNvPr id="1" name=""/>
        <p:cNvGrpSpPr/>
        <p:nvPr/>
      </p:nvGrpSpPr>
      <p:grpSpPr>
        <a:xfrm>
          <a:off x="0" y="0"/>
          <a:ext cx="0" cy="0"/>
          <a:chOff x="0" y="0"/>
          <a:chExt cx="0" cy="0"/>
        </a:xfrm>
      </p:grpSpPr>
      <p:pic>
        <p:nvPicPr>
          <p:cNvPr id="7" name="Picture 6" descr="A picture containing sky, outdoor, water, sunset">
            <a:extLst>
              <a:ext uri="{FF2B5EF4-FFF2-40B4-BE49-F238E27FC236}">
                <a16:creationId xmlns:a16="http://schemas.microsoft.com/office/drawing/2014/main" id="{AB50C211-81AA-AA43-1E44-E2D902E32D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91999" cy="6873081"/>
          </a:xfrm>
          <a:prstGeom prst="rect">
            <a:avLst/>
          </a:prstGeom>
        </p:spPr>
      </p:pic>
      <p:sp>
        <p:nvSpPr>
          <p:cNvPr id="5" name="Rectangle 4">
            <a:extLst>
              <a:ext uri="{FF2B5EF4-FFF2-40B4-BE49-F238E27FC236}">
                <a16:creationId xmlns:a16="http://schemas.microsoft.com/office/drawing/2014/main" id="{E5E7651B-9B70-4CA3-8AF6-FA9E31142299}"/>
              </a:ext>
              <a:ext uri="{C183D7F6-B498-43B3-948B-1728B52AA6E4}">
                <adec:decorative xmlns:adec="http://schemas.microsoft.com/office/drawing/2017/decorative" val="1"/>
              </a:ext>
            </a:extLst>
          </p:cNvPr>
          <p:cNvSpPr/>
          <p:nvPr/>
        </p:nvSpPr>
        <p:spPr>
          <a:xfrm>
            <a:off x="0" y="0"/>
            <a:ext cx="12192000" cy="6867666"/>
          </a:xfrm>
          <a:prstGeom prst="rect">
            <a:avLst/>
          </a:prstGeom>
          <a:solidFill>
            <a:schemeClr val="tx1">
              <a:lumMod val="20000"/>
              <a:lumOff val="80000"/>
              <a:alpha val="22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2ECDCD-C23B-14D1-89D6-1792333288A1}"/>
              </a:ext>
            </a:extLst>
          </p:cNvPr>
          <p:cNvSpPr>
            <a:spLocks noGrp="1"/>
          </p:cNvSpPr>
          <p:nvPr>
            <p:ph type="ctrTitle"/>
          </p:nvPr>
        </p:nvSpPr>
        <p:spPr>
          <a:xfrm>
            <a:off x="4153885" y="1152541"/>
            <a:ext cx="7516644" cy="1619496"/>
          </a:xfrm>
        </p:spPr>
        <p:txBody>
          <a:bodyPr anchor="b">
            <a:noAutofit/>
          </a:bodyPr>
          <a:lstStyle/>
          <a:p>
            <a:pPr algn="l">
              <a:lnSpc>
                <a:spcPct val="100000"/>
              </a:lnSpc>
              <a:spcAft>
                <a:spcPts val="600"/>
              </a:spcAft>
            </a:pPr>
            <a:r>
              <a:rPr lang="en-US" sz="4800" cap="none" dirty="0">
                <a:ln>
                  <a:solidFill>
                    <a:srgbClr val="003E7E"/>
                  </a:solidFill>
                </a:ln>
                <a:solidFill>
                  <a:schemeClr val="bg1"/>
                </a:solidFill>
                <a:latin typeface="Century Gothic" panose="020B0502020202020204" pitchFamily="34" charset="0"/>
              </a:rPr>
              <a:t>California Department </a:t>
            </a:r>
            <a:br>
              <a:rPr lang="en-US" sz="4800" cap="none" dirty="0">
                <a:ln>
                  <a:solidFill>
                    <a:srgbClr val="003E7E"/>
                  </a:solidFill>
                </a:ln>
                <a:solidFill>
                  <a:schemeClr val="bg1"/>
                </a:solidFill>
                <a:latin typeface="Century Gothic" panose="020B0502020202020204" pitchFamily="34" charset="0"/>
              </a:rPr>
            </a:br>
            <a:r>
              <a:rPr lang="en-US" sz="4800" cap="none" dirty="0">
                <a:ln>
                  <a:solidFill>
                    <a:srgbClr val="003E7E"/>
                  </a:solidFill>
                </a:ln>
                <a:solidFill>
                  <a:schemeClr val="bg1"/>
                </a:solidFill>
                <a:latin typeface="Century Gothic" panose="020B0502020202020204" pitchFamily="34" charset="0"/>
              </a:rPr>
              <a:t>of Parks and Recreation</a:t>
            </a:r>
          </a:p>
        </p:txBody>
      </p:sp>
      <p:pic>
        <p:nvPicPr>
          <p:cNvPr id="4" name="Picture 3" descr="A logo of a bear">
            <a:extLst>
              <a:ext uri="{FF2B5EF4-FFF2-40B4-BE49-F238E27FC236}">
                <a16:creationId xmlns:a16="http://schemas.microsoft.com/office/drawing/2014/main" id="{CB856829-3F1C-EA14-5950-E2ED90A87C06}"/>
              </a:ext>
            </a:extLst>
          </p:cNvPr>
          <p:cNvPicPr>
            <a:picLocks noChangeAspect="1"/>
          </p:cNvPicPr>
          <p:nvPr/>
        </p:nvPicPr>
        <p:blipFill>
          <a:blip r:embed="rId4"/>
          <a:srcRect r="1000"/>
          <a:stretch/>
        </p:blipFill>
        <p:spPr>
          <a:xfrm>
            <a:off x="733406" y="698720"/>
            <a:ext cx="3042038" cy="2992420"/>
          </a:xfrm>
          <a:prstGeom prst="rect">
            <a:avLst/>
          </a:prstGeom>
        </p:spPr>
      </p:pic>
      <p:sp>
        <p:nvSpPr>
          <p:cNvPr id="6" name="TextBox 5">
            <a:extLst>
              <a:ext uri="{FF2B5EF4-FFF2-40B4-BE49-F238E27FC236}">
                <a16:creationId xmlns:a16="http://schemas.microsoft.com/office/drawing/2014/main" id="{B55CBDEE-ADCF-B11B-9CA9-9E6562276FFF}"/>
              </a:ext>
            </a:extLst>
          </p:cNvPr>
          <p:cNvSpPr txBox="1"/>
          <p:nvPr/>
        </p:nvSpPr>
        <p:spPr>
          <a:xfrm>
            <a:off x="946887" y="4808318"/>
            <a:ext cx="10567089" cy="1154162"/>
          </a:xfrm>
          <a:prstGeom prst="rect">
            <a:avLst/>
          </a:prstGeom>
          <a:noFill/>
        </p:spPr>
        <p:txBody>
          <a:bodyPr wrap="square" rtlCol="0">
            <a:spAutoFit/>
          </a:bodyPr>
          <a:lstStyle/>
          <a:p>
            <a:pPr>
              <a:spcAft>
                <a:spcPts val="600"/>
              </a:spcAft>
            </a:pPr>
            <a:r>
              <a:rPr lang="en-US" sz="3200" b="1" dirty="0">
                <a:solidFill>
                  <a:schemeClr val="bg1"/>
                </a:solidFill>
              </a:rPr>
              <a:t>Armando Quintero</a:t>
            </a:r>
          </a:p>
          <a:p>
            <a:pPr marL="0" marR="0">
              <a:spcBef>
                <a:spcPts val="0"/>
              </a:spcBef>
              <a:spcAft>
                <a:spcPts val="600"/>
              </a:spcAft>
            </a:pPr>
            <a:r>
              <a:rPr lang="en-US" sz="3200" dirty="0">
                <a:solidFill>
                  <a:schemeClr val="bg1"/>
                </a:solidFill>
                <a:effectLst/>
                <a:latin typeface="Century Gothic" panose="020B0502020202020204" pitchFamily="34" charset="0"/>
                <a:ea typeface="Aptos" panose="020B0004020202020204" pitchFamily="34" charset="0"/>
              </a:rPr>
              <a:t>Director of CA Department of Parks and Recreation</a:t>
            </a:r>
            <a:endParaRPr lang="en-US" sz="3200" dirty="0">
              <a:solidFill>
                <a:schemeClr val="bg1"/>
              </a:solidFill>
              <a:effectLst/>
              <a:latin typeface="Calibri" panose="020F0502020204030204" pitchFamily="34" charset="0"/>
              <a:ea typeface="Aptos" panose="020B0004020202020204" pitchFamily="34" charset="0"/>
            </a:endParaRPr>
          </a:p>
        </p:txBody>
      </p:sp>
      <p:cxnSp>
        <p:nvCxnSpPr>
          <p:cNvPr id="9" name="Straight Connector 8">
            <a:extLst>
              <a:ext uri="{FF2B5EF4-FFF2-40B4-BE49-F238E27FC236}">
                <a16:creationId xmlns:a16="http://schemas.microsoft.com/office/drawing/2014/main" id="{EB7C0AD8-47D1-1B19-9D8B-28DF2487B2ED}"/>
              </a:ext>
              <a:ext uri="{C183D7F6-B498-43B3-948B-1728B52AA6E4}">
                <adec:decorative xmlns:adec="http://schemas.microsoft.com/office/drawing/2017/decorative" val="1"/>
              </a:ext>
            </a:extLst>
          </p:cNvPr>
          <p:cNvCxnSpPr>
            <a:cxnSpLocks/>
          </p:cNvCxnSpPr>
          <p:nvPr/>
        </p:nvCxnSpPr>
        <p:spPr>
          <a:xfrm>
            <a:off x="0" y="6578600"/>
            <a:ext cx="121920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2B9DCE6F-E531-6CC7-0920-2BBDBF059851}"/>
              </a:ext>
              <a:ext uri="{C183D7F6-B498-43B3-948B-1728B52AA6E4}">
                <adec:decorative xmlns:adec="http://schemas.microsoft.com/office/drawing/2017/decorative" val="1"/>
              </a:ext>
            </a:extLst>
          </p:cNvPr>
          <p:cNvCxnSpPr>
            <a:cxnSpLocks/>
          </p:cNvCxnSpPr>
          <p:nvPr/>
        </p:nvCxnSpPr>
        <p:spPr>
          <a:xfrm>
            <a:off x="0" y="6451600"/>
            <a:ext cx="121920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11155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a:extLst>
            <a:ext uri="{FF2B5EF4-FFF2-40B4-BE49-F238E27FC236}">
              <a16:creationId xmlns:a16="http://schemas.microsoft.com/office/drawing/2014/main" id="{33BDE8F0-FB3B-1367-9885-A850CF5516E4}"/>
            </a:ext>
          </a:extLst>
        </p:cNvPr>
        <p:cNvGrpSpPr/>
        <p:nvPr/>
      </p:nvGrpSpPr>
      <p:grpSpPr>
        <a:xfrm>
          <a:off x="0" y="0"/>
          <a:ext cx="0" cy="0"/>
          <a:chOff x="0" y="0"/>
          <a:chExt cx="0" cy="0"/>
        </a:xfrm>
      </p:grpSpPr>
      <p:pic>
        <p:nvPicPr>
          <p:cNvPr id="6" name="Picture 5" descr="A picture containing outdoor, sky, water, nature">
            <a:extLst>
              <a:ext uri="{FF2B5EF4-FFF2-40B4-BE49-F238E27FC236}">
                <a16:creationId xmlns:a16="http://schemas.microsoft.com/office/drawing/2014/main" id="{95723479-64CA-C42A-7EB0-1ADC8E19E0C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27682" y="221925"/>
            <a:ext cx="11736636" cy="6414150"/>
          </a:xfrm>
          <a:prstGeom prst="rect">
            <a:avLst/>
          </a:prstGeom>
        </p:spPr>
      </p:pic>
      <p:sp>
        <p:nvSpPr>
          <p:cNvPr id="8" name="Rectangle 7">
            <a:extLst>
              <a:ext uri="{FF2B5EF4-FFF2-40B4-BE49-F238E27FC236}">
                <a16:creationId xmlns:a16="http://schemas.microsoft.com/office/drawing/2014/main" id="{80DD0285-B618-83F7-72D0-3D514D2A15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27682" y="221925"/>
            <a:ext cx="11736636" cy="6393689"/>
          </a:xfrm>
          <a:prstGeom prst="rect">
            <a:avLst/>
          </a:prstGeom>
          <a:solidFill>
            <a:schemeClr val="bg1">
              <a:alpha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443F4480-75C8-218D-1E35-4904517C225C}"/>
              </a:ext>
            </a:extLst>
          </p:cNvPr>
          <p:cNvSpPr txBox="1">
            <a:spLocks noGrp="1"/>
          </p:cNvSpPr>
          <p:nvPr>
            <p:ph type="title" idx="4294967295"/>
          </p:nvPr>
        </p:nvSpPr>
        <p:spPr>
          <a:xfrm>
            <a:off x="227682" y="466381"/>
            <a:ext cx="11736636" cy="7639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3E7E"/>
                </a:solidFill>
                <a:effectLst/>
                <a:uLnTx/>
                <a:uFillTx/>
                <a:latin typeface="+mj-lt"/>
                <a:ea typeface="+mj-ea"/>
                <a:cs typeface="+mj-cs"/>
              </a:rPr>
              <a:t>Background</a:t>
            </a:r>
          </a:p>
        </p:txBody>
      </p:sp>
      <p:sp>
        <p:nvSpPr>
          <p:cNvPr id="7" name="TextBox 6">
            <a:extLst>
              <a:ext uri="{FF2B5EF4-FFF2-40B4-BE49-F238E27FC236}">
                <a16:creationId xmlns:a16="http://schemas.microsoft.com/office/drawing/2014/main" id="{42589952-990F-4458-E7BA-B14769742893}"/>
              </a:ext>
            </a:extLst>
          </p:cNvPr>
          <p:cNvSpPr txBox="1"/>
          <p:nvPr/>
        </p:nvSpPr>
        <p:spPr>
          <a:xfrm>
            <a:off x="628261" y="1474742"/>
            <a:ext cx="5763208" cy="4955203"/>
          </a:xfrm>
          <a:prstGeom prst="rect">
            <a:avLst/>
          </a:prstGeom>
          <a:noFill/>
        </p:spPr>
        <p:txBody>
          <a:bodyPr wrap="square" rtlCol="0">
            <a:spAutoFit/>
          </a:bodyPr>
          <a:lstStyle/>
          <a:p>
            <a:pPr marL="457200" indent="-457200">
              <a:buFont typeface="Arial" panose="020B0604020202020204" pitchFamily="34" charset="0"/>
              <a:buChar char="•"/>
            </a:pPr>
            <a:r>
              <a:rPr lang="en-US" sz="2400" dirty="0">
                <a:solidFill>
                  <a:srgbClr val="003E7E"/>
                </a:solidFill>
              </a:rPr>
              <a:t>CA State Parks has statutory authority to grant easements for limited purposes. </a:t>
            </a:r>
          </a:p>
          <a:p>
            <a:pPr marL="457200" indent="-457200">
              <a:buFont typeface="Arial" panose="020B0604020202020204" pitchFamily="34" charset="0"/>
              <a:buChar char="•"/>
            </a:pPr>
            <a:endParaRPr lang="en-US" sz="2400" dirty="0">
              <a:solidFill>
                <a:srgbClr val="003E7E"/>
              </a:solidFill>
            </a:endParaRPr>
          </a:p>
          <a:p>
            <a:pPr marL="457200" indent="-457200">
              <a:buFont typeface="Arial" panose="020B0604020202020204" pitchFamily="34" charset="0"/>
              <a:buChar char="•"/>
            </a:pPr>
            <a:r>
              <a:rPr lang="en-US" sz="2400" dirty="0">
                <a:solidFill>
                  <a:srgbClr val="003E7E"/>
                </a:solidFill>
              </a:rPr>
              <a:t>Additional approvals may be needed.</a:t>
            </a:r>
          </a:p>
          <a:p>
            <a:endParaRPr lang="en-US" sz="2400" dirty="0">
              <a:solidFill>
                <a:srgbClr val="003E7E"/>
              </a:solidFill>
            </a:endParaRPr>
          </a:p>
          <a:p>
            <a:pPr marL="457200" indent="-457200">
              <a:buFont typeface="Arial" panose="020B0604020202020204" pitchFamily="34" charset="0"/>
              <a:buChar char="•"/>
            </a:pPr>
            <a:r>
              <a:rPr lang="en-US" sz="2400" dirty="0">
                <a:solidFill>
                  <a:srgbClr val="003E7E"/>
                </a:solidFill>
              </a:rPr>
              <a:t>Easement from State Parks is required as 4 miles of an existing pipeline runs through Gaviota State Park. 30-year easement expired in 2016.</a:t>
            </a:r>
          </a:p>
          <a:p>
            <a:pPr marL="457200" indent="-457200">
              <a:buFont typeface="Arial" panose="020B0604020202020204" pitchFamily="34" charset="0"/>
              <a:buChar char="•"/>
            </a:pPr>
            <a:endParaRPr lang="en-US" sz="2800" dirty="0">
              <a:solidFill>
                <a:srgbClr val="003E7E"/>
              </a:solidFill>
            </a:endParaRPr>
          </a:p>
        </p:txBody>
      </p:sp>
      <p:pic>
        <p:nvPicPr>
          <p:cNvPr id="3" name="Picture 2" descr="Gaviota State Park Gallery Image">
            <a:extLst>
              <a:ext uri="{FF2B5EF4-FFF2-40B4-BE49-F238E27FC236}">
                <a16:creationId xmlns:a16="http://schemas.microsoft.com/office/drawing/2014/main" id="{06BD41B8-3D5B-8D73-E011-9E01E906EF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471" y="1728075"/>
            <a:ext cx="5364564" cy="3567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580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a:extLst>
            <a:ext uri="{FF2B5EF4-FFF2-40B4-BE49-F238E27FC236}">
              <a16:creationId xmlns:a16="http://schemas.microsoft.com/office/drawing/2014/main" id="{E3942B95-0AB0-3482-32CF-B373BB3A5359}"/>
            </a:ext>
          </a:extLst>
        </p:cNvPr>
        <p:cNvGrpSpPr/>
        <p:nvPr/>
      </p:nvGrpSpPr>
      <p:grpSpPr>
        <a:xfrm>
          <a:off x="0" y="0"/>
          <a:ext cx="0" cy="0"/>
          <a:chOff x="0" y="0"/>
          <a:chExt cx="0" cy="0"/>
        </a:xfrm>
      </p:grpSpPr>
      <p:pic>
        <p:nvPicPr>
          <p:cNvPr id="6" name="Picture 5" descr="A picture containing outdoor, sky, water, nature">
            <a:extLst>
              <a:ext uri="{FF2B5EF4-FFF2-40B4-BE49-F238E27FC236}">
                <a16:creationId xmlns:a16="http://schemas.microsoft.com/office/drawing/2014/main" id="{E4106DEB-6A6A-AAAD-D26D-DB89FA00434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27682" y="221925"/>
            <a:ext cx="11736636" cy="6414150"/>
          </a:xfrm>
          <a:prstGeom prst="rect">
            <a:avLst/>
          </a:prstGeom>
        </p:spPr>
      </p:pic>
      <p:sp>
        <p:nvSpPr>
          <p:cNvPr id="8" name="Rectangle 7">
            <a:extLst>
              <a:ext uri="{FF2B5EF4-FFF2-40B4-BE49-F238E27FC236}">
                <a16:creationId xmlns:a16="http://schemas.microsoft.com/office/drawing/2014/main" id="{4682D3F0-7D7E-BC0B-7F12-1EA9125E748F}"/>
              </a:ext>
              <a:ext uri="{C183D7F6-B498-43B3-948B-1728B52AA6E4}">
                <adec:decorative xmlns:adec="http://schemas.microsoft.com/office/drawing/2017/decorative" val="1"/>
              </a:ext>
            </a:extLst>
          </p:cNvPr>
          <p:cNvSpPr>
            <a:spLocks/>
          </p:cNvSpPr>
          <p:nvPr/>
        </p:nvSpPr>
        <p:spPr>
          <a:xfrm>
            <a:off x="227682" y="221925"/>
            <a:ext cx="11736636" cy="6393689"/>
          </a:xfrm>
          <a:prstGeom prst="rect">
            <a:avLst/>
          </a:prstGeom>
          <a:solidFill>
            <a:schemeClr val="bg1">
              <a:alpha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1826DE16-0228-2C92-F0A1-F5B03D7E60C2}"/>
              </a:ext>
            </a:extLst>
          </p:cNvPr>
          <p:cNvSpPr txBox="1">
            <a:spLocks noGrp="1"/>
          </p:cNvSpPr>
          <p:nvPr>
            <p:ph type="title" idx="4294967295"/>
          </p:nvPr>
        </p:nvSpPr>
        <p:spPr>
          <a:xfrm>
            <a:off x="227682" y="466381"/>
            <a:ext cx="11736636" cy="7639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3E7E"/>
                </a:solidFill>
                <a:effectLst/>
                <a:uLnTx/>
                <a:uFillTx/>
                <a:latin typeface="+mj-lt"/>
                <a:ea typeface="+mj-ea"/>
                <a:cs typeface="+mj-cs"/>
              </a:rPr>
              <a:t>Easement Process</a:t>
            </a:r>
          </a:p>
        </p:txBody>
      </p:sp>
      <p:sp>
        <p:nvSpPr>
          <p:cNvPr id="7" name="TextBox 6">
            <a:extLst>
              <a:ext uri="{FF2B5EF4-FFF2-40B4-BE49-F238E27FC236}">
                <a16:creationId xmlns:a16="http://schemas.microsoft.com/office/drawing/2014/main" id="{7228B7A6-0394-20CE-8F1A-19BEF8748BD7}"/>
              </a:ext>
            </a:extLst>
          </p:cNvPr>
          <p:cNvSpPr txBox="1"/>
          <p:nvPr/>
        </p:nvSpPr>
        <p:spPr>
          <a:xfrm>
            <a:off x="1307778" y="5764915"/>
            <a:ext cx="9576443" cy="1015663"/>
          </a:xfrm>
          <a:prstGeom prst="rect">
            <a:avLst/>
          </a:prstGeom>
          <a:noFill/>
        </p:spPr>
        <p:txBody>
          <a:bodyPr wrap="square" rtlCol="0">
            <a:spAutoFit/>
          </a:bodyPr>
          <a:lstStyle/>
          <a:p>
            <a:pPr algn="ctr"/>
            <a:r>
              <a:rPr lang="en-US" sz="2800" dirty="0">
                <a:solidFill>
                  <a:srgbClr val="003E7E"/>
                </a:solidFill>
              </a:rPr>
              <a:t>Application Evaluation by State Parks</a:t>
            </a:r>
          </a:p>
          <a:p>
            <a:pPr marL="457200" indent="-457200" algn="ctr">
              <a:buFont typeface="+mj-lt"/>
              <a:buAutoNum type="arabicPeriod"/>
            </a:pPr>
            <a:endParaRPr lang="en-US" sz="3200" dirty="0">
              <a:solidFill>
                <a:srgbClr val="003E7E"/>
              </a:solidFill>
            </a:endParaRPr>
          </a:p>
        </p:txBody>
      </p:sp>
      <p:pic>
        <p:nvPicPr>
          <p:cNvPr id="2" name="Picture 2" descr="Gaviota State Park Gallery Image">
            <a:extLst>
              <a:ext uri="{FF2B5EF4-FFF2-40B4-BE49-F238E27FC236}">
                <a16:creationId xmlns:a16="http://schemas.microsoft.com/office/drawing/2014/main" id="{99ABD9F5-9F7C-5E9D-ED7F-A0706EFF39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5944" y="1274725"/>
            <a:ext cx="5980109" cy="4308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a:extLst>
            <a:ext uri="{FF2B5EF4-FFF2-40B4-BE49-F238E27FC236}">
              <a16:creationId xmlns:a16="http://schemas.microsoft.com/office/drawing/2014/main" id="{B7AA37F4-2971-25C7-888A-017CC2A997FA}"/>
            </a:ext>
          </a:extLst>
        </p:cNvPr>
        <p:cNvGrpSpPr/>
        <p:nvPr/>
      </p:nvGrpSpPr>
      <p:grpSpPr>
        <a:xfrm>
          <a:off x="0" y="0"/>
          <a:ext cx="0" cy="0"/>
          <a:chOff x="0" y="0"/>
          <a:chExt cx="0" cy="0"/>
        </a:xfrm>
      </p:grpSpPr>
      <p:pic>
        <p:nvPicPr>
          <p:cNvPr id="6" name="Picture 5" descr="A picture containing outdoor, sky, water, nature">
            <a:extLst>
              <a:ext uri="{FF2B5EF4-FFF2-40B4-BE49-F238E27FC236}">
                <a16:creationId xmlns:a16="http://schemas.microsoft.com/office/drawing/2014/main" id="{0942EDD0-F290-380E-98EA-4130E4E64C5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27682" y="221925"/>
            <a:ext cx="11736636" cy="6414150"/>
          </a:xfrm>
          <a:prstGeom prst="rect">
            <a:avLst/>
          </a:prstGeom>
        </p:spPr>
      </p:pic>
      <p:sp>
        <p:nvSpPr>
          <p:cNvPr id="8" name="Rectangle 7">
            <a:extLst>
              <a:ext uri="{FF2B5EF4-FFF2-40B4-BE49-F238E27FC236}">
                <a16:creationId xmlns:a16="http://schemas.microsoft.com/office/drawing/2014/main" id="{FD909804-B152-1C9C-1113-CAA086B41F0F}"/>
              </a:ext>
              <a:ext uri="{C183D7F6-B498-43B3-948B-1728B52AA6E4}">
                <adec:decorative xmlns:adec="http://schemas.microsoft.com/office/drawing/2017/decorative" val="1"/>
              </a:ext>
            </a:extLst>
          </p:cNvPr>
          <p:cNvSpPr>
            <a:spLocks/>
          </p:cNvSpPr>
          <p:nvPr/>
        </p:nvSpPr>
        <p:spPr>
          <a:xfrm>
            <a:off x="227682" y="221925"/>
            <a:ext cx="11736636" cy="6393689"/>
          </a:xfrm>
          <a:prstGeom prst="rect">
            <a:avLst/>
          </a:prstGeom>
          <a:solidFill>
            <a:schemeClr val="bg1">
              <a:alpha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AA142420-7A6B-4764-109F-2663A0718AC8}"/>
              </a:ext>
            </a:extLst>
          </p:cNvPr>
          <p:cNvSpPr txBox="1">
            <a:spLocks noGrp="1"/>
          </p:cNvSpPr>
          <p:nvPr>
            <p:ph type="title" idx="4294967295"/>
          </p:nvPr>
        </p:nvSpPr>
        <p:spPr>
          <a:xfrm>
            <a:off x="227682" y="466381"/>
            <a:ext cx="11736636" cy="7639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3E7E"/>
                </a:solidFill>
                <a:effectLst/>
                <a:uLnTx/>
                <a:uFillTx/>
                <a:latin typeface="+mj-lt"/>
                <a:ea typeface="+mj-ea"/>
                <a:cs typeface="+mj-cs"/>
              </a:rPr>
              <a:t>Easement Process cont.</a:t>
            </a:r>
          </a:p>
        </p:txBody>
      </p:sp>
      <p:sp>
        <p:nvSpPr>
          <p:cNvPr id="7" name="TextBox 6">
            <a:extLst>
              <a:ext uri="{FF2B5EF4-FFF2-40B4-BE49-F238E27FC236}">
                <a16:creationId xmlns:a16="http://schemas.microsoft.com/office/drawing/2014/main" id="{56532552-80A5-1B48-DD0F-3CE2407EE98A}"/>
              </a:ext>
            </a:extLst>
          </p:cNvPr>
          <p:cNvSpPr txBox="1"/>
          <p:nvPr/>
        </p:nvSpPr>
        <p:spPr>
          <a:xfrm>
            <a:off x="3362130" y="5769185"/>
            <a:ext cx="5467739" cy="1015663"/>
          </a:xfrm>
          <a:prstGeom prst="rect">
            <a:avLst/>
          </a:prstGeom>
          <a:noFill/>
        </p:spPr>
        <p:txBody>
          <a:bodyPr wrap="square" rtlCol="0">
            <a:spAutoFit/>
          </a:bodyPr>
          <a:lstStyle/>
          <a:p>
            <a:pPr algn="ctr"/>
            <a:r>
              <a:rPr lang="en-US" sz="2800" dirty="0">
                <a:solidFill>
                  <a:srgbClr val="003E7E"/>
                </a:solidFill>
              </a:rPr>
              <a:t>Real Property Phase</a:t>
            </a:r>
          </a:p>
          <a:p>
            <a:pPr marL="457200" indent="-457200" algn="ctr">
              <a:buFont typeface="Arial" panose="020B0604020202020204" pitchFamily="34" charset="0"/>
              <a:buChar char="•"/>
            </a:pPr>
            <a:endParaRPr lang="en-US" sz="3200" dirty="0">
              <a:solidFill>
                <a:srgbClr val="003E7E"/>
              </a:solidFill>
            </a:endParaRPr>
          </a:p>
        </p:txBody>
      </p:sp>
      <p:pic>
        <p:nvPicPr>
          <p:cNvPr id="2052" name="Picture 4" descr="Gaviota State Park Gallery Image">
            <a:extLst>
              <a:ext uri="{FF2B5EF4-FFF2-40B4-BE49-F238E27FC236}">
                <a16:creationId xmlns:a16="http://schemas.microsoft.com/office/drawing/2014/main" id="{B8B1369E-8644-5AAE-FB86-2D2533C207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8289" y="1230286"/>
            <a:ext cx="6755419" cy="4505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1433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a:extLst>
            <a:ext uri="{FF2B5EF4-FFF2-40B4-BE49-F238E27FC236}">
              <a16:creationId xmlns:a16="http://schemas.microsoft.com/office/drawing/2014/main" id="{93366A09-14D0-6501-083A-1BBC164AF70A}"/>
            </a:ext>
          </a:extLst>
        </p:cNvPr>
        <p:cNvGrpSpPr/>
        <p:nvPr/>
      </p:nvGrpSpPr>
      <p:grpSpPr>
        <a:xfrm>
          <a:off x="0" y="0"/>
          <a:ext cx="0" cy="0"/>
          <a:chOff x="0" y="0"/>
          <a:chExt cx="0" cy="0"/>
        </a:xfrm>
      </p:grpSpPr>
      <p:pic>
        <p:nvPicPr>
          <p:cNvPr id="6" name="Picture 5" descr="A picture containing outdoor, sky, water, nature">
            <a:extLst>
              <a:ext uri="{FF2B5EF4-FFF2-40B4-BE49-F238E27FC236}">
                <a16:creationId xmlns:a16="http://schemas.microsoft.com/office/drawing/2014/main" id="{62658988-A867-81B2-5988-FAF95EA32A7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27682" y="221925"/>
            <a:ext cx="11736636" cy="6414150"/>
          </a:xfrm>
          <a:prstGeom prst="rect">
            <a:avLst/>
          </a:prstGeom>
        </p:spPr>
      </p:pic>
      <p:sp>
        <p:nvSpPr>
          <p:cNvPr id="8" name="Rectangle 7">
            <a:extLst>
              <a:ext uri="{FF2B5EF4-FFF2-40B4-BE49-F238E27FC236}">
                <a16:creationId xmlns:a16="http://schemas.microsoft.com/office/drawing/2014/main" id="{3246D4CF-823E-61EB-C025-10F84FE0344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27682" y="221925"/>
            <a:ext cx="11736636" cy="6393689"/>
          </a:xfrm>
          <a:prstGeom prst="rect">
            <a:avLst/>
          </a:prstGeom>
          <a:solidFill>
            <a:schemeClr val="bg1">
              <a:alpha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758AE98B-CFB5-317F-C771-DCAF57755BF5}"/>
              </a:ext>
            </a:extLst>
          </p:cNvPr>
          <p:cNvSpPr txBox="1">
            <a:spLocks noGrp="1"/>
          </p:cNvSpPr>
          <p:nvPr>
            <p:ph type="title" idx="4294967295"/>
          </p:nvPr>
        </p:nvSpPr>
        <p:spPr>
          <a:xfrm>
            <a:off x="227682" y="466381"/>
            <a:ext cx="11736636" cy="7639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3E7E"/>
                </a:solidFill>
                <a:effectLst/>
                <a:uLnTx/>
                <a:uFillTx/>
                <a:latin typeface="+mj-lt"/>
                <a:ea typeface="+mj-ea"/>
                <a:cs typeface="+mj-cs"/>
              </a:rPr>
              <a:t>Easement Process</a:t>
            </a:r>
          </a:p>
        </p:txBody>
      </p:sp>
      <p:sp>
        <p:nvSpPr>
          <p:cNvPr id="7" name="TextBox 6">
            <a:extLst>
              <a:ext uri="{FF2B5EF4-FFF2-40B4-BE49-F238E27FC236}">
                <a16:creationId xmlns:a16="http://schemas.microsoft.com/office/drawing/2014/main" id="{B6FA650E-5F4A-D43C-E697-A74898EA4016}"/>
              </a:ext>
            </a:extLst>
          </p:cNvPr>
          <p:cNvSpPr txBox="1"/>
          <p:nvPr/>
        </p:nvSpPr>
        <p:spPr>
          <a:xfrm>
            <a:off x="516822" y="5103674"/>
            <a:ext cx="11885490" cy="1754326"/>
          </a:xfrm>
          <a:prstGeom prst="rect">
            <a:avLst/>
          </a:prstGeom>
          <a:noFill/>
        </p:spPr>
        <p:txBody>
          <a:bodyPr wrap="square" rtlCol="0">
            <a:spAutoFit/>
          </a:bodyPr>
          <a:lstStyle/>
          <a:p>
            <a:r>
              <a:rPr lang="en-US" sz="2600" dirty="0">
                <a:solidFill>
                  <a:srgbClr val="003E7E"/>
                </a:solidFill>
              </a:rPr>
              <a:t>Depending on easement terms:</a:t>
            </a:r>
          </a:p>
          <a:p>
            <a:pPr marL="914400" lvl="1" indent="-457200">
              <a:buFont typeface="Arial" panose="020B0604020202020204" pitchFamily="34" charset="0"/>
              <a:buChar char="•"/>
            </a:pPr>
            <a:r>
              <a:rPr lang="en-US" sz="2600" dirty="0">
                <a:solidFill>
                  <a:srgbClr val="003E7E"/>
                </a:solidFill>
              </a:rPr>
              <a:t>Appraisal is reviewed and approved by State Parks</a:t>
            </a:r>
          </a:p>
          <a:p>
            <a:pPr marL="914400" lvl="1" indent="-457200">
              <a:buFont typeface="Arial" panose="020B0604020202020204" pitchFamily="34" charset="0"/>
              <a:buChar char="•"/>
            </a:pPr>
            <a:r>
              <a:rPr lang="en-US" sz="2600" dirty="0">
                <a:solidFill>
                  <a:srgbClr val="003E7E"/>
                </a:solidFill>
              </a:rPr>
              <a:t>Department of General Services (DGS) approve the easement</a:t>
            </a:r>
          </a:p>
          <a:p>
            <a:pPr marL="457200" indent="-457200">
              <a:buFont typeface="Arial" panose="020B0604020202020204" pitchFamily="34" charset="0"/>
              <a:buChar char="•"/>
            </a:pPr>
            <a:endParaRPr lang="en-US" sz="2600" dirty="0">
              <a:solidFill>
                <a:srgbClr val="003E7E"/>
              </a:solidFill>
            </a:endParaRPr>
          </a:p>
        </p:txBody>
      </p:sp>
      <p:pic>
        <p:nvPicPr>
          <p:cNvPr id="3076" name="Picture 4" descr="Gaviota State Park Gallery Image">
            <a:extLst>
              <a:ext uri="{FF2B5EF4-FFF2-40B4-BE49-F238E27FC236}">
                <a16:creationId xmlns:a16="http://schemas.microsoft.com/office/drawing/2014/main" id="{B52A55FE-10CB-367A-E15C-6542F49C08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607" y="1230286"/>
            <a:ext cx="10826786" cy="3774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234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a:extLst>
            <a:ext uri="{FF2B5EF4-FFF2-40B4-BE49-F238E27FC236}">
              <a16:creationId xmlns:a16="http://schemas.microsoft.com/office/drawing/2014/main" id="{77B65A75-C36F-6206-5CAA-2AC956CA7157}"/>
            </a:ext>
          </a:extLst>
        </p:cNvPr>
        <p:cNvGrpSpPr/>
        <p:nvPr/>
      </p:nvGrpSpPr>
      <p:grpSpPr>
        <a:xfrm>
          <a:off x="0" y="0"/>
          <a:ext cx="0" cy="0"/>
          <a:chOff x="0" y="0"/>
          <a:chExt cx="0" cy="0"/>
        </a:xfrm>
      </p:grpSpPr>
      <p:pic>
        <p:nvPicPr>
          <p:cNvPr id="6" name="Picture 5" descr="A picture containing outdoor, sky, water, nature">
            <a:extLst>
              <a:ext uri="{FF2B5EF4-FFF2-40B4-BE49-F238E27FC236}">
                <a16:creationId xmlns:a16="http://schemas.microsoft.com/office/drawing/2014/main" id="{FD7D5509-B428-2522-58D5-AE63FFC930E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27682" y="221925"/>
            <a:ext cx="11736636" cy="6414150"/>
          </a:xfrm>
          <a:prstGeom prst="rect">
            <a:avLst/>
          </a:prstGeom>
        </p:spPr>
      </p:pic>
      <p:sp>
        <p:nvSpPr>
          <p:cNvPr id="8" name="Rectangle 7">
            <a:extLst>
              <a:ext uri="{FF2B5EF4-FFF2-40B4-BE49-F238E27FC236}">
                <a16:creationId xmlns:a16="http://schemas.microsoft.com/office/drawing/2014/main" id="{B090F150-027A-A30E-B539-AEA294ED23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27682" y="221925"/>
            <a:ext cx="11736636" cy="6393689"/>
          </a:xfrm>
          <a:prstGeom prst="rect">
            <a:avLst/>
          </a:prstGeom>
          <a:solidFill>
            <a:schemeClr val="bg1">
              <a:alpha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E56B9C4D-8EFE-2607-A578-ACDE1EB79364}"/>
              </a:ext>
            </a:extLst>
          </p:cNvPr>
          <p:cNvSpPr txBox="1">
            <a:spLocks noGrp="1"/>
          </p:cNvSpPr>
          <p:nvPr>
            <p:ph type="title" idx="4294967295"/>
          </p:nvPr>
        </p:nvSpPr>
        <p:spPr>
          <a:xfrm>
            <a:off x="227682" y="466381"/>
            <a:ext cx="11736636" cy="7639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3E7E"/>
                </a:solidFill>
                <a:effectLst/>
                <a:uLnTx/>
                <a:uFillTx/>
                <a:latin typeface="+mj-lt"/>
                <a:ea typeface="+mj-ea"/>
                <a:cs typeface="+mj-cs"/>
              </a:rPr>
              <a:t>Easement Process </a:t>
            </a:r>
            <a:r>
              <a:rPr lang="en-US" b="1" dirty="0">
                <a:solidFill>
                  <a:srgbClr val="003E7E"/>
                </a:solidFill>
              </a:rPr>
              <a:t>C</a:t>
            </a:r>
            <a:r>
              <a:rPr kumimoji="0" lang="en-US" sz="4400" b="1" i="0" u="none" strike="noStrike" kern="1200" cap="none" spc="0" normalizeH="0" baseline="0" noProof="0" dirty="0" err="1">
                <a:ln>
                  <a:noFill/>
                </a:ln>
                <a:solidFill>
                  <a:srgbClr val="003E7E"/>
                </a:solidFill>
                <a:effectLst/>
                <a:uLnTx/>
                <a:uFillTx/>
                <a:latin typeface="+mj-lt"/>
                <a:ea typeface="+mj-ea"/>
                <a:cs typeface="+mj-cs"/>
              </a:rPr>
              <a:t>ont</a:t>
            </a:r>
            <a:r>
              <a:rPr lang="en-US" b="1" dirty="0">
                <a:solidFill>
                  <a:srgbClr val="003E7E"/>
                </a:solidFill>
              </a:rPr>
              <a:t>.</a:t>
            </a:r>
            <a:endParaRPr kumimoji="0" lang="en-US" sz="4400" b="1" i="0" u="none" strike="noStrike" kern="1200" cap="none" spc="0" normalizeH="0" baseline="0" noProof="0" dirty="0">
              <a:ln>
                <a:noFill/>
              </a:ln>
              <a:solidFill>
                <a:srgbClr val="003E7E"/>
              </a:solidFill>
              <a:effectLst/>
              <a:uLnTx/>
              <a:uFillTx/>
              <a:latin typeface="+mj-lt"/>
              <a:ea typeface="+mj-ea"/>
              <a:cs typeface="+mj-cs"/>
            </a:endParaRPr>
          </a:p>
        </p:txBody>
      </p:sp>
      <p:sp>
        <p:nvSpPr>
          <p:cNvPr id="7" name="TextBox 6">
            <a:extLst>
              <a:ext uri="{FF2B5EF4-FFF2-40B4-BE49-F238E27FC236}">
                <a16:creationId xmlns:a16="http://schemas.microsoft.com/office/drawing/2014/main" id="{AA92A368-8373-014C-7E2F-95082EEBE89C}"/>
              </a:ext>
            </a:extLst>
          </p:cNvPr>
          <p:cNvSpPr txBox="1"/>
          <p:nvPr/>
        </p:nvSpPr>
        <p:spPr>
          <a:xfrm>
            <a:off x="878010" y="5495536"/>
            <a:ext cx="10435979" cy="1384995"/>
          </a:xfrm>
          <a:prstGeom prst="rect">
            <a:avLst/>
          </a:prstGeom>
          <a:noFill/>
        </p:spPr>
        <p:txBody>
          <a:bodyPr wrap="square" rtlCol="0">
            <a:spAutoFit/>
          </a:bodyPr>
          <a:lstStyle/>
          <a:p>
            <a:r>
              <a:rPr lang="en-US" sz="2800" dirty="0">
                <a:solidFill>
                  <a:srgbClr val="003E7E"/>
                </a:solidFill>
              </a:rPr>
              <a:t>Applicants are responsible for state’s costs associated with the easement (research, evaluation, appraisal, etc.).</a:t>
            </a:r>
          </a:p>
          <a:p>
            <a:pPr marL="457200" indent="-457200">
              <a:buFont typeface="Arial" panose="020B0604020202020204" pitchFamily="34" charset="0"/>
              <a:buChar char="•"/>
            </a:pPr>
            <a:endParaRPr lang="en-US" sz="2800" dirty="0">
              <a:solidFill>
                <a:srgbClr val="003E7E"/>
              </a:solidFill>
            </a:endParaRPr>
          </a:p>
        </p:txBody>
      </p:sp>
      <p:pic>
        <p:nvPicPr>
          <p:cNvPr id="4098" name="Picture 2" descr="Gaviota State Park Gallery Image">
            <a:extLst>
              <a:ext uri="{FF2B5EF4-FFF2-40B4-BE49-F238E27FC236}">
                <a16:creationId xmlns:a16="http://schemas.microsoft.com/office/drawing/2014/main" id="{B7D2EE72-B3B8-AB76-4FC3-BE6FE2679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8049" y="1195720"/>
            <a:ext cx="6415900" cy="4279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423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a:extLst>
            <a:ext uri="{FF2B5EF4-FFF2-40B4-BE49-F238E27FC236}">
              <a16:creationId xmlns:a16="http://schemas.microsoft.com/office/drawing/2014/main" id="{280C02D9-0D5E-E8EE-3037-3C81AA133407}"/>
            </a:ext>
          </a:extLst>
        </p:cNvPr>
        <p:cNvGrpSpPr/>
        <p:nvPr/>
      </p:nvGrpSpPr>
      <p:grpSpPr>
        <a:xfrm>
          <a:off x="0" y="0"/>
          <a:ext cx="0" cy="0"/>
          <a:chOff x="0" y="0"/>
          <a:chExt cx="0" cy="0"/>
        </a:xfrm>
      </p:grpSpPr>
      <p:pic>
        <p:nvPicPr>
          <p:cNvPr id="6" name="Picture 5" descr="A picture containing outdoor, sky, water, nature">
            <a:extLst>
              <a:ext uri="{FF2B5EF4-FFF2-40B4-BE49-F238E27FC236}">
                <a16:creationId xmlns:a16="http://schemas.microsoft.com/office/drawing/2014/main" id="{EDB5CAE0-E189-77FE-DF91-99F5FFA15E5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27682" y="221925"/>
            <a:ext cx="11736636" cy="6414150"/>
          </a:xfrm>
          <a:prstGeom prst="rect">
            <a:avLst/>
          </a:prstGeom>
        </p:spPr>
      </p:pic>
      <p:sp>
        <p:nvSpPr>
          <p:cNvPr id="8" name="Rectangle 7">
            <a:extLst>
              <a:ext uri="{FF2B5EF4-FFF2-40B4-BE49-F238E27FC236}">
                <a16:creationId xmlns:a16="http://schemas.microsoft.com/office/drawing/2014/main" id="{69FB326A-0E94-570B-36C2-50A9B051E527}"/>
              </a:ext>
              <a:ext uri="{C183D7F6-B498-43B3-948B-1728B52AA6E4}">
                <adec:decorative xmlns:adec="http://schemas.microsoft.com/office/drawing/2017/decorative" val="1"/>
              </a:ext>
            </a:extLst>
          </p:cNvPr>
          <p:cNvSpPr>
            <a:spLocks/>
          </p:cNvSpPr>
          <p:nvPr/>
        </p:nvSpPr>
        <p:spPr>
          <a:xfrm>
            <a:off x="227682" y="221925"/>
            <a:ext cx="11736636" cy="6393689"/>
          </a:xfrm>
          <a:prstGeom prst="rect">
            <a:avLst/>
          </a:prstGeom>
          <a:solidFill>
            <a:schemeClr val="bg1">
              <a:alpha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7EF829C2-08F9-3E35-81A4-486E2984100D}"/>
              </a:ext>
            </a:extLst>
          </p:cNvPr>
          <p:cNvSpPr txBox="1">
            <a:spLocks noGrp="1"/>
          </p:cNvSpPr>
          <p:nvPr>
            <p:ph type="title" idx="4294967295"/>
          </p:nvPr>
        </p:nvSpPr>
        <p:spPr>
          <a:xfrm>
            <a:off x="227682" y="466381"/>
            <a:ext cx="11736636" cy="7639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3E7E"/>
                </a:solidFill>
                <a:effectLst/>
                <a:uLnTx/>
                <a:uFillTx/>
                <a:latin typeface="+mj-lt"/>
                <a:ea typeface="+mj-ea"/>
                <a:cs typeface="+mj-cs"/>
              </a:rPr>
              <a:t>Easement Process Cont.</a:t>
            </a:r>
          </a:p>
        </p:txBody>
      </p:sp>
      <p:sp>
        <p:nvSpPr>
          <p:cNvPr id="7" name="TextBox 6">
            <a:extLst>
              <a:ext uri="{FF2B5EF4-FFF2-40B4-BE49-F238E27FC236}">
                <a16:creationId xmlns:a16="http://schemas.microsoft.com/office/drawing/2014/main" id="{0D7148E8-A288-9CFA-F6B6-B2B23FCFCAA2}"/>
              </a:ext>
            </a:extLst>
          </p:cNvPr>
          <p:cNvSpPr txBox="1"/>
          <p:nvPr/>
        </p:nvSpPr>
        <p:spPr>
          <a:xfrm>
            <a:off x="887154" y="860573"/>
            <a:ext cx="10417691" cy="6124754"/>
          </a:xfrm>
          <a:prstGeom prst="rect">
            <a:avLst/>
          </a:prstGeom>
          <a:noFill/>
        </p:spPr>
        <p:txBody>
          <a:bodyPr wrap="square" rtlCol="0">
            <a:spAutoFit/>
          </a:bodyPr>
          <a:lstStyle/>
          <a:p>
            <a:pPr marL="457200" indent="-457200">
              <a:buFont typeface="Arial" panose="020B0604020202020204" pitchFamily="34" charset="0"/>
              <a:buChar char="•"/>
            </a:pPr>
            <a:endParaRPr lang="en-US" sz="2800" dirty="0">
              <a:solidFill>
                <a:srgbClr val="003E7E"/>
              </a:solidFill>
            </a:endParaRPr>
          </a:p>
          <a:p>
            <a:pPr marL="457200" indent="-457200">
              <a:buFont typeface="Arial" panose="020B0604020202020204" pitchFamily="34" charset="0"/>
              <a:buChar char="•"/>
            </a:pPr>
            <a:r>
              <a:rPr lang="en-US" sz="2800" dirty="0">
                <a:solidFill>
                  <a:srgbClr val="003E7E"/>
                </a:solidFill>
              </a:rPr>
              <a:t>Safety considerations as part of the evaluation. Specific pipeline safety requirements are under the State Fire Marshall’s jurisdiction.</a:t>
            </a:r>
          </a:p>
          <a:p>
            <a:endParaRPr lang="en-US" sz="2800" dirty="0">
              <a:solidFill>
                <a:srgbClr val="003E7E"/>
              </a:solidFill>
            </a:endParaRPr>
          </a:p>
          <a:p>
            <a:pPr marL="457200" indent="-457200">
              <a:buFont typeface="Arial" panose="020B0604020202020204" pitchFamily="34" charset="0"/>
              <a:buChar char="•"/>
            </a:pPr>
            <a:r>
              <a:rPr lang="en-US" sz="2800" dirty="0">
                <a:solidFill>
                  <a:srgbClr val="003E7E"/>
                </a:solidFill>
              </a:rPr>
              <a:t>If the project is subject to CEQA/NEPA, it would need to comply with those requirements which include public notices.</a:t>
            </a:r>
          </a:p>
          <a:p>
            <a:pPr marL="457200" indent="-457200">
              <a:buFont typeface="Arial" panose="020B0604020202020204" pitchFamily="34" charset="0"/>
              <a:buChar char="•"/>
            </a:pPr>
            <a:endParaRPr lang="en-US" sz="2800" dirty="0">
              <a:solidFill>
                <a:srgbClr val="003E7E"/>
              </a:solidFill>
            </a:endParaRPr>
          </a:p>
          <a:p>
            <a:pPr marL="457200" indent="-457200">
              <a:buFont typeface="Arial" panose="020B0604020202020204" pitchFamily="34" charset="0"/>
              <a:buChar char="•"/>
            </a:pPr>
            <a:r>
              <a:rPr lang="en-US" sz="2800" dirty="0">
                <a:solidFill>
                  <a:srgbClr val="003E7E"/>
                </a:solidFill>
              </a:rPr>
              <a:t>State Parks evaluates applications within the context of a park’s structures, general plan, programming, and cultural and natural resource protections. </a:t>
            </a:r>
          </a:p>
          <a:p>
            <a:pPr marL="457200" indent="-457200">
              <a:buFont typeface="Arial" panose="020B0604020202020204" pitchFamily="34" charset="0"/>
              <a:buChar char="•"/>
            </a:pPr>
            <a:endParaRPr lang="en-US" sz="2800" dirty="0">
              <a:solidFill>
                <a:srgbClr val="003E7E"/>
              </a:solidFill>
            </a:endParaRPr>
          </a:p>
          <a:p>
            <a:pPr marL="457200" indent="-457200">
              <a:buFont typeface="Arial" panose="020B0604020202020204" pitchFamily="34" charset="0"/>
              <a:buChar char="•"/>
            </a:pPr>
            <a:endParaRPr lang="en-US" sz="2800" dirty="0">
              <a:solidFill>
                <a:srgbClr val="003E7E"/>
              </a:solidFill>
            </a:endParaRPr>
          </a:p>
        </p:txBody>
      </p:sp>
    </p:spTree>
    <p:extLst>
      <p:ext uri="{BB962C8B-B14F-4D97-AF65-F5344CB8AC3E}">
        <p14:creationId xmlns:p14="http://schemas.microsoft.com/office/powerpoint/2010/main" val="1217802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a:extLst>
            <a:ext uri="{FF2B5EF4-FFF2-40B4-BE49-F238E27FC236}">
              <a16:creationId xmlns:a16="http://schemas.microsoft.com/office/drawing/2014/main" id="{04725ACD-0A2D-0CEF-5483-D5BC5AA77039}"/>
            </a:ext>
          </a:extLst>
        </p:cNvPr>
        <p:cNvGrpSpPr/>
        <p:nvPr/>
      </p:nvGrpSpPr>
      <p:grpSpPr>
        <a:xfrm>
          <a:off x="0" y="0"/>
          <a:ext cx="0" cy="0"/>
          <a:chOff x="0" y="0"/>
          <a:chExt cx="0" cy="0"/>
        </a:xfrm>
      </p:grpSpPr>
      <p:pic>
        <p:nvPicPr>
          <p:cNvPr id="6" name="Picture 5" descr="A picture containing outdoor, sky, water, nature">
            <a:extLst>
              <a:ext uri="{FF2B5EF4-FFF2-40B4-BE49-F238E27FC236}">
                <a16:creationId xmlns:a16="http://schemas.microsoft.com/office/drawing/2014/main" id="{8667B024-1578-A9A2-A56B-F5C8B1C616E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27682" y="221925"/>
            <a:ext cx="11736636" cy="6414150"/>
          </a:xfrm>
          <a:prstGeom prst="rect">
            <a:avLst/>
          </a:prstGeom>
        </p:spPr>
      </p:pic>
      <p:sp>
        <p:nvSpPr>
          <p:cNvPr id="8" name="Rectangle 7">
            <a:extLst>
              <a:ext uri="{FF2B5EF4-FFF2-40B4-BE49-F238E27FC236}">
                <a16:creationId xmlns:a16="http://schemas.microsoft.com/office/drawing/2014/main" id="{1AEA0503-2C0A-7A9E-EA36-D837C54B3CBD}"/>
              </a:ext>
              <a:ext uri="{C183D7F6-B498-43B3-948B-1728B52AA6E4}">
                <adec:decorative xmlns:adec="http://schemas.microsoft.com/office/drawing/2017/decorative" val="1"/>
              </a:ext>
            </a:extLst>
          </p:cNvPr>
          <p:cNvSpPr>
            <a:spLocks/>
          </p:cNvSpPr>
          <p:nvPr/>
        </p:nvSpPr>
        <p:spPr>
          <a:xfrm>
            <a:off x="227682" y="221925"/>
            <a:ext cx="11736636" cy="6393689"/>
          </a:xfrm>
          <a:prstGeom prst="rect">
            <a:avLst/>
          </a:prstGeom>
          <a:solidFill>
            <a:schemeClr val="bg1">
              <a:alpha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857E6A-8A62-81AD-845E-1ACF8ACCFCFC}"/>
              </a:ext>
            </a:extLst>
          </p:cNvPr>
          <p:cNvSpPr txBox="1">
            <a:spLocks noGrp="1"/>
          </p:cNvSpPr>
          <p:nvPr>
            <p:ph type="title" idx="4294967295"/>
          </p:nvPr>
        </p:nvSpPr>
        <p:spPr>
          <a:xfrm>
            <a:off x="1158240" y="2775504"/>
            <a:ext cx="9875520" cy="13563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7200" b="1" i="0" u="none" strike="noStrike" kern="1200" cap="none" spc="0" normalizeH="0" baseline="0" noProof="0" dirty="0">
                <a:ln>
                  <a:noFill/>
                </a:ln>
                <a:solidFill>
                  <a:srgbClr val="003E7E"/>
                </a:solidFill>
                <a:effectLst/>
                <a:uLnTx/>
                <a:uFillTx/>
                <a:latin typeface="+mj-lt"/>
                <a:ea typeface="+mj-ea"/>
                <a:cs typeface="+mj-cs"/>
              </a:rPr>
              <a:t>Thank you</a:t>
            </a:r>
          </a:p>
        </p:txBody>
      </p:sp>
      <p:pic>
        <p:nvPicPr>
          <p:cNvPr id="3" name="Picture 2" descr="A logo of a bear">
            <a:extLst>
              <a:ext uri="{FF2B5EF4-FFF2-40B4-BE49-F238E27FC236}">
                <a16:creationId xmlns:a16="http://schemas.microsoft.com/office/drawing/2014/main" id="{1E012DF5-6E40-C234-34E5-FFA2B89D2748}"/>
              </a:ext>
            </a:extLst>
          </p:cNvPr>
          <p:cNvPicPr>
            <a:picLocks noChangeAspect="1"/>
          </p:cNvPicPr>
          <p:nvPr/>
        </p:nvPicPr>
        <p:blipFill>
          <a:blip r:embed="rId4"/>
          <a:stretch>
            <a:fillRect/>
          </a:stretch>
        </p:blipFill>
        <p:spPr>
          <a:xfrm>
            <a:off x="10793025" y="5494159"/>
            <a:ext cx="1071486" cy="1043473"/>
          </a:xfrm>
          <a:prstGeom prst="rect">
            <a:avLst/>
          </a:prstGeom>
        </p:spPr>
      </p:pic>
    </p:spTree>
    <p:extLst>
      <p:ext uri="{BB962C8B-B14F-4D97-AF65-F5344CB8AC3E}">
        <p14:creationId xmlns:p14="http://schemas.microsoft.com/office/powerpoint/2010/main" val="3178944056"/>
      </p:ext>
    </p:extLst>
  </p:cSld>
  <p:clrMapOvr>
    <a:masterClrMapping/>
  </p:clrMapOvr>
</p:sld>
</file>

<file path=ppt/theme/theme1.xml><?xml version="1.0" encoding="utf-8"?>
<a:theme xmlns:a="http://schemas.openxmlformats.org/drawingml/2006/main" name="Basis">
  <a:themeElements>
    <a:clrScheme name="Custom 10">
      <a:dk1>
        <a:srgbClr val="418AB3"/>
      </a:dk1>
      <a:lt1>
        <a:srgbClr val="FFFFFF"/>
      </a:lt1>
      <a:dk2>
        <a:srgbClr val="692808"/>
      </a:dk2>
      <a:lt2>
        <a:srgbClr val="A7E2A2"/>
      </a:lt2>
      <a:accent1>
        <a:srgbClr val="2C7826"/>
      </a:accent1>
      <a:accent2>
        <a:srgbClr val="FECD58"/>
      </a:accent2>
      <a:accent3>
        <a:srgbClr val="692808"/>
      </a:accent3>
      <a:accent4>
        <a:srgbClr val="B07761"/>
      </a:accent4>
      <a:accent5>
        <a:srgbClr val="418AB3"/>
      </a:accent5>
      <a:accent6>
        <a:srgbClr val="B3D2E3"/>
      </a:accent6>
      <a:hlink>
        <a:srgbClr val="418AB3"/>
      </a:hlink>
      <a:folHlink>
        <a:srgbClr val="418AB3"/>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6BDDFFEECDF7040809FF6E90875F56A" ma:contentTypeVersion="10" ma:contentTypeDescription="Create a new document." ma:contentTypeScope="" ma:versionID="2cc081737fb11bf0bc3309d3a61e94ea">
  <xsd:schema xmlns:xsd="http://www.w3.org/2001/XMLSchema" xmlns:xs="http://www.w3.org/2001/XMLSchema" xmlns:p="http://schemas.microsoft.com/office/2006/metadata/properties" xmlns:ns2="b81fd64a-5dc9-4202-b9b2-54d58f35fb18" xmlns:ns3="8a55eec9-698a-4672-80cd-ec94eed8abb0" targetNamespace="http://schemas.microsoft.com/office/2006/metadata/properties" ma:root="true" ma:fieldsID="a8bc8acc228f98a58da401bbd7c0aafd" ns2:_="" ns3:_="">
    <xsd:import namespace="b81fd64a-5dc9-4202-b9b2-54d58f35fb18"/>
    <xsd:import namespace="8a55eec9-698a-4672-80cd-ec94eed8abb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1fd64a-5dc9-4202-b9b2-54d58f35fb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55eec9-698a-4672-80cd-ec94eed8abb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708AD0-6FAB-49D1-A95C-B1A1E89F4CCD}">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54E422E-027D-440B-A69A-E40FA7570446}">
  <ds:schemaRefs>
    <ds:schemaRef ds:uri="http://schemas.microsoft.com/sharepoint/v3/contenttype/forms"/>
  </ds:schemaRefs>
</ds:datastoreItem>
</file>

<file path=customXml/itemProps3.xml><?xml version="1.0" encoding="utf-8"?>
<ds:datastoreItem xmlns:ds="http://schemas.openxmlformats.org/officeDocument/2006/customXml" ds:itemID="{2D9AB8D2-4CD2-499F-B9AC-ECCCAB2BF0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1fd64a-5dc9-4202-b9b2-54d58f35fb18"/>
    <ds:schemaRef ds:uri="8a55eec9-698a-4672-80cd-ec94eed8ab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TM03457444[[fn=Basis]]</Template>
  <TotalTime>2259</TotalTime>
  <Words>798</Words>
  <Application>Microsoft Office PowerPoint</Application>
  <PresentationFormat>Widescreen</PresentationFormat>
  <Paragraphs>53</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Arial</vt:lpstr>
      <vt:lpstr>Calibri</vt:lpstr>
      <vt:lpstr>Century Gothic</vt:lpstr>
      <vt:lpstr>Corbel</vt:lpstr>
      <vt:lpstr>Basis</vt:lpstr>
      <vt:lpstr>California Department  of Parks and Recreation</vt:lpstr>
      <vt:lpstr>Background</vt:lpstr>
      <vt:lpstr>Easement Process</vt:lpstr>
      <vt:lpstr>Easement Process cont.</vt:lpstr>
      <vt:lpstr>Easement Process</vt:lpstr>
      <vt:lpstr>Easement Process Cont.</vt:lpstr>
      <vt:lpstr>Easement Process Cont.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Short, Sidney@Parks</dc:creator>
  <cp:lastModifiedBy>Wong, Jared@CNRA</cp:lastModifiedBy>
  <cp:revision>28</cp:revision>
  <cp:lastPrinted>2025-02-06T16:04:08Z</cp:lastPrinted>
  <dcterms:created xsi:type="dcterms:W3CDTF">2025-01-21T22:28:18Z</dcterms:created>
  <dcterms:modified xsi:type="dcterms:W3CDTF">2025-03-12T17:13:34Z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0x010100E6BDDFFEECDF7040809FF6E90875F56A</vt:lpwstr>
  </property>
</Properties>
</file>